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8" r:id="rId1"/>
  </p:sldMasterIdLst>
  <p:notesMasterIdLst>
    <p:notesMasterId r:id="rId28"/>
  </p:notesMasterIdLst>
  <p:handoutMasterIdLst>
    <p:handoutMasterId r:id="rId29"/>
  </p:handoutMasterIdLst>
  <p:sldIdLst>
    <p:sldId id="298" r:id="rId2"/>
    <p:sldId id="308" r:id="rId3"/>
    <p:sldId id="309" r:id="rId4"/>
    <p:sldId id="297" r:id="rId5"/>
    <p:sldId id="264" r:id="rId6"/>
    <p:sldId id="263" r:id="rId7"/>
    <p:sldId id="267" r:id="rId8"/>
    <p:sldId id="268" r:id="rId9"/>
    <p:sldId id="296" r:id="rId10"/>
    <p:sldId id="284" r:id="rId11"/>
    <p:sldId id="301" r:id="rId12"/>
    <p:sldId id="314" r:id="rId13"/>
    <p:sldId id="317" r:id="rId14"/>
    <p:sldId id="278" r:id="rId15"/>
    <p:sldId id="315" r:id="rId16"/>
    <p:sldId id="316" r:id="rId17"/>
    <p:sldId id="311" r:id="rId18"/>
    <p:sldId id="281" r:id="rId19"/>
    <p:sldId id="302" r:id="rId20"/>
    <p:sldId id="304" r:id="rId21"/>
    <p:sldId id="305" r:id="rId22"/>
    <p:sldId id="306" r:id="rId23"/>
    <p:sldId id="307" r:id="rId24"/>
    <p:sldId id="313" r:id="rId25"/>
    <p:sldId id="312" r:id="rId26"/>
    <p:sldId id="29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2525"/>
    <a:srgbClr val="E7F1F9"/>
    <a:srgbClr val="1D6295"/>
    <a:srgbClr val="4472C4"/>
    <a:srgbClr val="2683C6"/>
    <a:srgbClr val="078E41"/>
    <a:srgbClr val="F4E334"/>
    <a:srgbClr val="DE046B"/>
    <a:srgbClr val="3B9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44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E673C-5C3B-455A-AFE4-1143F5260F9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1081B4CD-BB24-4732-9DC2-F73538B602A4}">
      <dgm:prSet phldrT="[Testo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it-IT" sz="2000" b="1" dirty="0"/>
            <a:t>Riduzione del volume gastrico</a:t>
          </a:r>
        </a:p>
      </dgm:t>
    </dgm:pt>
    <dgm:pt modelId="{AE42D2F1-75E2-4342-978A-400E96C4663F}" type="parTrans" cxnId="{5036FA93-57AE-4DF5-831A-757200E91951}">
      <dgm:prSet/>
      <dgm:spPr/>
      <dgm:t>
        <a:bodyPr/>
        <a:lstStyle/>
        <a:p>
          <a:endParaRPr lang="it-IT" sz="2000"/>
        </a:p>
      </dgm:t>
    </dgm:pt>
    <dgm:pt modelId="{F50CFCE5-4A15-4950-9665-1C5E5E129067}" type="sibTrans" cxnId="{5036FA93-57AE-4DF5-831A-757200E91951}">
      <dgm:prSet/>
      <dgm:spPr/>
      <dgm:t>
        <a:bodyPr/>
        <a:lstStyle/>
        <a:p>
          <a:endParaRPr lang="it-IT" sz="2000"/>
        </a:p>
      </dgm:t>
    </dgm:pt>
    <dgm:pt modelId="{CD91C4DF-0B35-4A52-ACA5-86845CC4B4F7}">
      <dgm:prSet phldrT="[Testo]" custT="1"/>
      <dgm:spPr/>
      <dgm:t>
        <a:bodyPr/>
        <a:lstStyle/>
        <a:p>
          <a:r>
            <a:rPr lang="it-IT" sz="2000" dirty="0">
              <a:latin typeface="+mn-lt"/>
              <a:cs typeface="Calibri" panose="020F0502020204030204" pitchFamily="34" charset="0"/>
            </a:rPr>
            <a:t>↓</a:t>
          </a:r>
          <a:r>
            <a:rPr lang="it-IT" sz="2000" dirty="0"/>
            <a:t> produzione di HCl</a:t>
          </a:r>
        </a:p>
      </dgm:t>
    </dgm:pt>
    <dgm:pt modelId="{4D586155-2361-4880-B122-2469D958A651}" type="parTrans" cxnId="{6C658CAD-AF22-4A92-A5C4-5B7C28BDBE1C}">
      <dgm:prSet/>
      <dgm:spPr/>
      <dgm:t>
        <a:bodyPr/>
        <a:lstStyle/>
        <a:p>
          <a:endParaRPr lang="it-IT" sz="2000"/>
        </a:p>
      </dgm:t>
    </dgm:pt>
    <dgm:pt modelId="{839264C0-B723-4E98-A068-C27A50DFDFDF}" type="sibTrans" cxnId="{6C658CAD-AF22-4A92-A5C4-5B7C28BDBE1C}">
      <dgm:prSet/>
      <dgm:spPr/>
      <dgm:t>
        <a:bodyPr/>
        <a:lstStyle/>
        <a:p>
          <a:endParaRPr lang="it-IT" sz="2000"/>
        </a:p>
      </dgm:t>
    </dgm:pt>
    <dgm:pt modelId="{DE6325EB-8700-40D0-8AFC-BFED742C1522}">
      <dgm:prSet phldrT="[Testo]" custT="1"/>
      <dgm:spPr/>
      <dgm:t>
        <a:bodyPr/>
        <a:lstStyle/>
        <a:p>
          <a:r>
            <a:rPr lang="it-IT" sz="2000" dirty="0">
              <a:latin typeface="+mn-lt"/>
              <a:cs typeface="Calibri" panose="020F0502020204030204" pitchFamily="34" charset="0"/>
            </a:rPr>
            <a:t>↓</a:t>
          </a:r>
          <a:r>
            <a:rPr lang="it-IT" sz="2000" dirty="0"/>
            <a:t> produzione di fattore intrinseco</a:t>
          </a:r>
        </a:p>
      </dgm:t>
    </dgm:pt>
    <dgm:pt modelId="{AF254933-9559-48E0-8C5C-182F612C494B}" type="parTrans" cxnId="{6FB058CF-A749-4898-9BC6-ED7C1220BA65}">
      <dgm:prSet/>
      <dgm:spPr/>
      <dgm:t>
        <a:bodyPr/>
        <a:lstStyle/>
        <a:p>
          <a:endParaRPr lang="it-IT" sz="2000"/>
        </a:p>
      </dgm:t>
    </dgm:pt>
    <dgm:pt modelId="{2EBE3F09-0352-4466-9A7B-607E6D29BC60}" type="sibTrans" cxnId="{6FB058CF-A749-4898-9BC6-ED7C1220BA65}">
      <dgm:prSet/>
      <dgm:spPr/>
      <dgm:t>
        <a:bodyPr/>
        <a:lstStyle/>
        <a:p>
          <a:endParaRPr lang="it-IT" sz="2000"/>
        </a:p>
      </dgm:t>
    </dgm:pt>
    <dgm:pt modelId="{EC20ED4C-4F61-459F-B66B-C7189A400D17}">
      <dgm:prSet phldrT="[Testo]" custT="1"/>
      <dgm:spPr/>
      <dgm:t>
        <a:bodyPr/>
        <a:lstStyle/>
        <a:p>
          <a:r>
            <a:rPr lang="it-IT" sz="2000" dirty="0">
              <a:latin typeface="+mn-lt"/>
              <a:cs typeface="Calibri" panose="020F0502020204030204" pitchFamily="34" charset="0"/>
            </a:rPr>
            <a:t>↓</a:t>
          </a:r>
          <a:r>
            <a:rPr lang="it-IT" sz="2000" dirty="0"/>
            <a:t> produzione di grelina</a:t>
          </a:r>
          <a:r>
            <a:rPr lang="it-IT" sz="1000" dirty="0"/>
            <a:t>6</a:t>
          </a:r>
          <a:endParaRPr lang="it-IT" sz="2000" dirty="0"/>
        </a:p>
      </dgm:t>
    </dgm:pt>
    <dgm:pt modelId="{4E73FE82-2344-4584-94B7-CE668AD614B5}" type="parTrans" cxnId="{EE6A1411-8AC5-4F9F-8FE9-90D2C068DAB4}">
      <dgm:prSet/>
      <dgm:spPr/>
      <dgm:t>
        <a:bodyPr/>
        <a:lstStyle/>
        <a:p>
          <a:endParaRPr lang="it-IT" sz="2000"/>
        </a:p>
      </dgm:t>
    </dgm:pt>
    <dgm:pt modelId="{C8012A05-F422-4975-989E-0AAB8657BB6A}" type="sibTrans" cxnId="{EE6A1411-8AC5-4F9F-8FE9-90D2C068DAB4}">
      <dgm:prSet/>
      <dgm:spPr/>
      <dgm:t>
        <a:bodyPr/>
        <a:lstStyle/>
        <a:p>
          <a:endParaRPr lang="it-IT" sz="2000"/>
        </a:p>
      </dgm:t>
    </dgm:pt>
    <dgm:pt modelId="{709B2A92-251E-4BB2-9882-F0B254EDEE56}">
      <dgm:prSet phldrT="[Testo]" custT="1"/>
      <dgm:spPr/>
      <dgm:t>
        <a:bodyPr/>
        <a:lstStyle/>
        <a:p>
          <a:r>
            <a:rPr lang="it-IT" sz="2000" dirty="0">
              <a:latin typeface="+mn-lt"/>
              <a:cs typeface="Calibri" panose="020F0502020204030204" pitchFamily="34" charset="0"/>
            </a:rPr>
            <a:t>↓</a:t>
          </a:r>
          <a:r>
            <a:rPr lang="it-IT" sz="2000" dirty="0"/>
            <a:t> assorbimento della vitamina B12</a:t>
          </a:r>
        </a:p>
      </dgm:t>
    </dgm:pt>
    <dgm:pt modelId="{5F8F40E1-08A9-47D3-8CF0-124C801F017A}" type="parTrans" cxnId="{04C95F8E-DD25-47AF-9F51-6624BA7226FB}">
      <dgm:prSet/>
      <dgm:spPr/>
      <dgm:t>
        <a:bodyPr/>
        <a:lstStyle/>
        <a:p>
          <a:endParaRPr lang="it-IT" sz="2000"/>
        </a:p>
      </dgm:t>
    </dgm:pt>
    <dgm:pt modelId="{59311B69-E09F-4C04-8D16-D811A95BE573}" type="sibTrans" cxnId="{04C95F8E-DD25-47AF-9F51-6624BA7226FB}">
      <dgm:prSet/>
      <dgm:spPr/>
      <dgm:t>
        <a:bodyPr/>
        <a:lstStyle/>
        <a:p>
          <a:endParaRPr lang="it-IT" sz="2000"/>
        </a:p>
      </dgm:t>
    </dgm:pt>
    <dgm:pt modelId="{539366E1-424E-4E93-A69A-06C771F9B028}">
      <dgm:prSet phldrT="[Testo]" custT="1"/>
      <dgm:spPr/>
      <dgm:t>
        <a:bodyPr/>
        <a:lstStyle/>
        <a:p>
          <a:r>
            <a:rPr lang="it-IT" sz="2000" dirty="0">
              <a:latin typeface="+mn-lt"/>
              <a:cs typeface="Calibri" panose="020F0502020204030204" pitchFamily="34" charset="0"/>
            </a:rPr>
            <a:t>↓</a:t>
          </a:r>
          <a:r>
            <a:rPr lang="it-IT" sz="2000" dirty="0"/>
            <a:t> sensazione di fame</a:t>
          </a:r>
        </a:p>
      </dgm:t>
    </dgm:pt>
    <dgm:pt modelId="{229D700C-22F9-4C8B-B73C-A5D6A8B5AE02}" type="parTrans" cxnId="{49DEF4C4-55C6-44A1-BF30-E57259819176}">
      <dgm:prSet/>
      <dgm:spPr/>
      <dgm:t>
        <a:bodyPr/>
        <a:lstStyle/>
        <a:p>
          <a:endParaRPr lang="it-IT" sz="2000"/>
        </a:p>
      </dgm:t>
    </dgm:pt>
    <dgm:pt modelId="{F8D2539C-BEE7-46C5-84CF-9015DCC7EFB3}" type="sibTrans" cxnId="{49DEF4C4-55C6-44A1-BF30-E57259819176}">
      <dgm:prSet/>
      <dgm:spPr/>
      <dgm:t>
        <a:bodyPr/>
        <a:lstStyle/>
        <a:p>
          <a:endParaRPr lang="it-IT" sz="2000"/>
        </a:p>
      </dgm:t>
    </dgm:pt>
    <dgm:pt modelId="{48A774E6-9B75-4180-9A98-20FED8E03BC0}">
      <dgm:prSet phldrT="[Testo]" custT="1"/>
      <dgm:spPr/>
      <dgm:t>
        <a:bodyPr/>
        <a:lstStyle/>
        <a:p>
          <a:r>
            <a:rPr lang="it-IT" sz="2000" dirty="0">
              <a:latin typeface="+mn-lt"/>
              <a:cs typeface="Calibri" panose="020F0502020204030204" pitchFamily="34" charset="0"/>
            </a:rPr>
            <a:t>↓ digestione dei nutrienti</a:t>
          </a:r>
          <a:endParaRPr lang="it-IT" sz="2000" dirty="0"/>
        </a:p>
      </dgm:t>
    </dgm:pt>
    <dgm:pt modelId="{1C600022-A235-4E9A-9905-0F6823AF5088}" type="parTrans" cxnId="{4159DFF9-184A-4F53-A553-EF6F62EE5619}">
      <dgm:prSet/>
      <dgm:spPr/>
      <dgm:t>
        <a:bodyPr/>
        <a:lstStyle/>
        <a:p>
          <a:endParaRPr lang="it-IT" sz="2000"/>
        </a:p>
      </dgm:t>
    </dgm:pt>
    <dgm:pt modelId="{60D91CF5-1600-4A30-BA18-70921C068F18}" type="sibTrans" cxnId="{4159DFF9-184A-4F53-A553-EF6F62EE5619}">
      <dgm:prSet/>
      <dgm:spPr/>
      <dgm:t>
        <a:bodyPr/>
        <a:lstStyle/>
        <a:p>
          <a:endParaRPr lang="it-IT" sz="2000"/>
        </a:p>
      </dgm:t>
    </dgm:pt>
    <dgm:pt modelId="{E295C8B4-319A-47F3-87F9-2DA29D71A497}" type="pres">
      <dgm:prSet presAssocID="{3BCE673C-5C3B-455A-AFE4-1143F5260F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8BBF3B-8777-4FF5-BB5D-3EA58E18763C}" type="pres">
      <dgm:prSet presAssocID="{1081B4CD-BB24-4732-9DC2-F73538B602A4}" presName="hierRoot1" presStyleCnt="0">
        <dgm:presLayoutVars>
          <dgm:hierBranch val="init"/>
        </dgm:presLayoutVars>
      </dgm:prSet>
      <dgm:spPr/>
    </dgm:pt>
    <dgm:pt modelId="{0A3A1447-8C7A-4036-B793-468D2A2E0368}" type="pres">
      <dgm:prSet presAssocID="{1081B4CD-BB24-4732-9DC2-F73538B602A4}" presName="rootComposite1" presStyleCnt="0"/>
      <dgm:spPr/>
    </dgm:pt>
    <dgm:pt modelId="{6137FE5A-EE6B-4117-A167-C786E8C7AD8E}" type="pres">
      <dgm:prSet presAssocID="{1081B4CD-BB24-4732-9DC2-F73538B602A4}" presName="rootText1" presStyleLbl="node0" presStyleIdx="0" presStyleCnt="1">
        <dgm:presLayoutVars>
          <dgm:chPref val="3"/>
        </dgm:presLayoutVars>
      </dgm:prSet>
      <dgm:spPr/>
    </dgm:pt>
    <dgm:pt modelId="{34A01BA7-28F2-4B64-8C4D-94AF5DAA45CD}" type="pres">
      <dgm:prSet presAssocID="{1081B4CD-BB24-4732-9DC2-F73538B602A4}" presName="rootConnector1" presStyleLbl="node1" presStyleIdx="0" presStyleCnt="0"/>
      <dgm:spPr/>
    </dgm:pt>
    <dgm:pt modelId="{F56F11B1-ECFA-4B53-9B95-E5C84792498F}" type="pres">
      <dgm:prSet presAssocID="{1081B4CD-BB24-4732-9DC2-F73538B602A4}" presName="hierChild2" presStyleCnt="0"/>
      <dgm:spPr/>
    </dgm:pt>
    <dgm:pt modelId="{173FE62A-10A2-4DCF-9D8B-950CF9FB48ED}" type="pres">
      <dgm:prSet presAssocID="{4D586155-2361-4880-B122-2469D958A651}" presName="Name64" presStyleLbl="parChTrans1D2" presStyleIdx="0" presStyleCnt="3"/>
      <dgm:spPr/>
    </dgm:pt>
    <dgm:pt modelId="{0223EF7A-5A6B-474F-A45C-106DF66FD795}" type="pres">
      <dgm:prSet presAssocID="{CD91C4DF-0B35-4A52-ACA5-86845CC4B4F7}" presName="hierRoot2" presStyleCnt="0">
        <dgm:presLayoutVars>
          <dgm:hierBranch val="init"/>
        </dgm:presLayoutVars>
      </dgm:prSet>
      <dgm:spPr/>
    </dgm:pt>
    <dgm:pt modelId="{B433AC62-9587-49EC-AABC-D6FFD6D5451E}" type="pres">
      <dgm:prSet presAssocID="{CD91C4DF-0B35-4A52-ACA5-86845CC4B4F7}" presName="rootComposite" presStyleCnt="0"/>
      <dgm:spPr/>
    </dgm:pt>
    <dgm:pt modelId="{21F95AF6-F8B1-4712-B83C-652A38357DF4}" type="pres">
      <dgm:prSet presAssocID="{CD91C4DF-0B35-4A52-ACA5-86845CC4B4F7}" presName="rootText" presStyleLbl="node2" presStyleIdx="0" presStyleCnt="3">
        <dgm:presLayoutVars>
          <dgm:chPref val="3"/>
        </dgm:presLayoutVars>
      </dgm:prSet>
      <dgm:spPr/>
    </dgm:pt>
    <dgm:pt modelId="{3665859D-C062-44FC-B564-214B6983ADA2}" type="pres">
      <dgm:prSet presAssocID="{CD91C4DF-0B35-4A52-ACA5-86845CC4B4F7}" presName="rootConnector" presStyleLbl="node2" presStyleIdx="0" presStyleCnt="3"/>
      <dgm:spPr/>
    </dgm:pt>
    <dgm:pt modelId="{015851EC-A0CE-43CF-8F33-9B7BB982E434}" type="pres">
      <dgm:prSet presAssocID="{CD91C4DF-0B35-4A52-ACA5-86845CC4B4F7}" presName="hierChild4" presStyleCnt="0"/>
      <dgm:spPr/>
    </dgm:pt>
    <dgm:pt modelId="{E10F6580-01EE-4D74-B92C-7AF9DE50B9B9}" type="pres">
      <dgm:prSet presAssocID="{1C600022-A235-4E9A-9905-0F6823AF5088}" presName="Name64" presStyleLbl="parChTrans1D3" presStyleIdx="0" presStyleCnt="3"/>
      <dgm:spPr/>
    </dgm:pt>
    <dgm:pt modelId="{F92AA997-71B8-4C34-9A96-BC729923D1CC}" type="pres">
      <dgm:prSet presAssocID="{48A774E6-9B75-4180-9A98-20FED8E03BC0}" presName="hierRoot2" presStyleCnt="0">
        <dgm:presLayoutVars>
          <dgm:hierBranch val="init"/>
        </dgm:presLayoutVars>
      </dgm:prSet>
      <dgm:spPr/>
    </dgm:pt>
    <dgm:pt modelId="{FF420FDD-A06C-4B59-B9ED-596B4487A8E8}" type="pres">
      <dgm:prSet presAssocID="{48A774E6-9B75-4180-9A98-20FED8E03BC0}" presName="rootComposite" presStyleCnt="0"/>
      <dgm:spPr/>
    </dgm:pt>
    <dgm:pt modelId="{57C17B52-77CE-445B-9E9D-E01E797F8485}" type="pres">
      <dgm:prSet presAssocID="{48A774E6-9B75-4180-9A98-20FED8E03BC0}" presName="rootText" presStyleLbl="node3" presStyleIdx="0" presStyleCnt="3">
        <dgm:presLayoutVars>
          <dgm:chPref val="3"/>
        </dgm:presLayoutVars>
      </dgm:prSet>
      <dgm:spPr/>
    </dgm:pt>
    <dgm:pt modelId="{81EF1099-FA9F-446A-9660-E68796285986}" type="pres">
      <dgm:prSet presAssocID="{48A774E6-9B75-4180-9A98-20FED8E03BC0}" presName="rootConnector" presStyleLbl="node3" presStyleIdx="0" presStyleCnt="3"/>
      <dgm:spPr/>
    </dgm:pt>
    <dgm:pt modelId="{A2D19C40-3EBF-495E-9F35-7F35A9CA253E}" type="pres">
      <dgm:prSet presAssocID="{48A774E6-9B75-4180-9A98-20FED8E03BC0}" presName="hierChild4" presStyleCnt="0"/>
      <dgm:spPr/>
    </dgm:pt>
    <dgm:pt modelId="{4F383EFB-99A5-495C-99BA-628CE98D34C3}" type="pres">
      <dgm:prSet presAssocID="{48A774E6-9B75-4180-9A98-20FED8E03BC0}" presName="hierChild5" presStyleCnt="0"/>
      <dgm:spPr/>
    </dgm:pt>
    <dgm:pt modelId="{6BE0D3D7-AC8A-4AF2-B9F2-5CEC6771C855}" type="pres">
      <dgm:prSet presAssocID="{CD91C4DF-0B35-4A52-ACA5-86845CC4B4F7}" presName="hierChild5" presStyleCnt="0"/>
      <dgm:spPr/>
    </dgm:pt>
    <dgm:pt modelId="{7B072EAB-BB5B-4430-B9C9-0AE47864C563}" type="pres">
      <dgm:prSet presAssocID="{AF254933-9559-48E0-8C5C-182F612C494B}" presName="Name64" presStyleLbl="parChTrans1D2" presStyleIdx="1" presStyleCnt="3"/>
      <dgm:spPr/>
    </dgm:pt>
    <dgm:pt modelId="{400E16D5-9C32-4A36-9682-B5C4AA81D373}" type="pres">
      <dgm:prSet presAssocID="{DE6325EB-8700-40D0-8AFC-BFED742C1522}" presName="hierRoot2" presStyleCnt="0">
        <dgm:presLayoutVars>
          <dgm:hierBranch val="init"/>
        </dgm:presLayoutVars>
      </dgm:prSet>
      <dgm:spPr/>
    </dgm:pt>
    <dgm:pt modelId="{0CC8BB7A-433E-4FDC-AE41-CB8D86A6263D}" type="pres">
      <dgm:prSet presAssocID="{DE6325EB-8700-40D0-8AFC-BFED742C1522}" presName="rootComposite" presStyleCnt="0"/>
      <dgm:spPr/>
    </dgm:pt>
    <dgm:pt modelId="{95A72E0A-971B-4CB7-A44E-B69F62035EC9}" type="pres">
      <dgm:prSet presAssocID="{DE6325EB-8700-40D0-8AFC-BFED742C1522}" presName="rootText" presStyleLbl="node2" presStyleIdx="1" presStyleCnt="3">
        <dgm:presLayoutVars>
          <dgm:chPref val="3"/>
        </dgm:presLayoutVars>
      </dgm:prSet>
      <dgm:spPr/>
    </dgm:pt>
    <dgm:pt modelId="{6E2312F9-F41E-47FC-B737-CA8FA183C90C}" type="pres">
      <dgm:prSet presAssocID="{DE6325EB-8700-40D0-8AFC-BFED742C1522}" presName="rootConnector" presStyleLbl="node2" presStyleIdx="1" presStyleCnt="3"/>
      <dgm:spPr/>
    </dgm:pt>
    <dgm:pt modelId="{89695E51-C4EB-4F42-B216-A22741C31A8C}" type="pres">
      <dgm:prSet presAssocID="{DE6325EB-8700-40D0-8AFC-BFED742C1522}" presName="hierChild4" presStyleCnt="0"/>
      <dgm:spPr/>
    </dgm:pt>
    <dgm:pt modelId="{FE89E3CD-D2EE-45B1-B345-53EFE8436886}" type="pres">
      <dgm:prSet presAssocID="{5F8F40E1-08A9-47D3-8CF0-124C801F017A}" presName="Name64" presStyleLbl="parChTrans1D3" presStyleIdx="1" presStyleCnt="3"/>
      <dgm:spPr/>
    </dgm:pt>
    <dgm:pt modelId="{F59896FB-7D9E-480C-A8E4-F3183749E264}" type="pres">
      <dgm:prSet presAssocID="{709B2A92-251E-4BB2-9882-F0B254EDEE56}" presName="hierRoot2" presStyleCnt="0">
        <dgm:presLayoutVars>
          <dgm:hierBranch val="init"/>
        </dgm:presLayoutVars>
      </dgm:prSet>
      <dgm:spPr/>
    </dgm:pt>
    <dgm:pt modelId="{32453107-387E-48D9-B6A6-E3B8D69A075B}" type="pres">
      <dgm:prSet presAssocID="{709B2A92-251E-4BB2-9882-F0B254EDEE56}" presName="rootComposite" presStyleCnt="0"/>
      <dgm:spPr/>
    </dgm:pt>
    <dgm:pt modelId="{04C5D8E3-C133-4D48-B3D4-FC75B9336082}" type="pres">
      <dgm:prSet presAssocID="{709B2A92-251E-4BB2-9882-F0B254EDEE56}" presName="rootText" presStyleLbl="node3" presStyleIdx="1" presStyleCnt="3">
        <dgm:presLayoutVars>
          <dgm:chPref val="3"/>
        </dgm:presLayoutVars>
      </dgm:prSet>
      <dgm:spPr/>
    </dgm:pt>
    <dgm:pt modelId="{32502E2B-2666-4130-81FC-F834333E418E}" type="pres">
      <dgm:prSet presAssocID="{709B2A92-251E-4BB2-9882-F0B254EDEE56}" presName="rootConnector" presStyleLbl="node3" presStyleIdx="1" presStyleCnt="3"/>
      <dgm:spPr/>
    </dgm:pt>
    <dgm:pt modelId="{BB4E8708-DBC6-40AE-B267-799DE983A334}" type="pres">
      <dgm:prSet presAssocID="{709B2A92-251E-4BB2-9882-F0B254EDEE56}" presName="hierChild4" presStyleCnt="0"/>
      <dgm:spPr/>
    </dgm:pt>
    <dgm:pt modelId="{F56DB5D6-0871-4F9D-886B-F08246EE4637}" type="pres">
      <dgm:prSet presAssocID="{709B2A92-251E-4BB2-9882-F0B254EDEE56}" presName="hierChild5" presStyleCnt="0"/>
      <dgm:spPr/>
    </dgm:pt>
    <dgm:pt modelId="{4DE62532-C416-403A-A38B-FEC888947F8A}" type="pres">
      <dgm:prSet presAssocID="{DE6325EB-8700-40D0-8AFC-BFED742C1522}" presName="hierChild5" presStyleCnt="0"/>
      <dgm:spPr/>
    </dgm:pt>
    <dgm:pt modelId="{A4CDDC47-1289-473E-B2A5-5DF9A887EDA5}" type="pres">
      <dgm:prSet presAssocID="{4E73FE82-2344-4584-94B7-CE668AD614B5}" presName="Name64" presStyleLbl="parChTrans1D2" presStyleIdx="2" presStyleCnt="3"/>
      <dgm:spPr/>
    </dgm:pt>
    <dgm:pt modelId="{115FA0B1-E4DD-4FAC-918A-55A1F0389E1C}" type="pres">
      <dgm:prSet presAssocID="{EC20ED4C-4F61-459F-B66B-C7189A400D17}" presName="hierRoot2" presStyleCnt="0">
        <dgm:presLayoutVars>
          <dgm:hierBranch val="init"/>
        </dgm:presLayoutVars>
      </dgm:prSet>
      <dgm:spPr/>
    </dgm:pt>
    <dgm:pt modelId="{87EC93EB-8B59-43CD-91AD-7A1641B5B62D}" type="pres">
      <dgm:prSet presAssocID="{EC20ED4C-4F61-459F-B66B-C7189A400D17}" presName="rootComposite" presStyleCnt="0"/>
      <dgm:spPr/>
    </dgm:pt>
    <dgm:pt modelId="{FB6F757E-1B3B-4F67-9AEB-924F77BD2663}" type="pres">
      <dgm:prSet presAssocID="{EC20ED4C-4F61-459F-B66B-C7189A400D17}" presName="rootText" presStyleLbl="node2" presStyleIdx="2" presStyleCnt="3">
        <dgm:presLayoutVars>
          <dgm:chPref val="3"/>
        </dgm:presLayoutVars>
      </dgm:prSet>
      <dgm:spPr/>
    </dgm:pt>
    <dgm:pt modelId="{B5F9FA32-0600-40DC-8611-50F9DF5C79FA}" type="pres">
      <dgm:prSet presAssocID="{EC20ED4C-4F61-459F-B66B-C7189A400D17}" presName="rootConnector" presStyleLbl="node2" presStyleIdx="2" presStyleCnt="3"/>
      <dgm:spPr/>
    </dgm:pt>
    <dgm:pt modelId="{F5A8A4DD-8235-4570-8AA6-7CB0A1741044}" type="pres">
      <dgm:prSet presAssocID="{EC20ED4C-4F61-459F-B66B-C7189A400D17}" presName="hierChild4" presStyleCnt="0"/>
      <dgm:spPr/>
    </dgm:pt>
    <dgm:pt modelId="{7EBE346D-5C8A-4496-9241-5C524E0425A7}" type="pres">
      <dgm:prSet presAssocID="{229D700C-22F9-4C8B-B73C-A5D6A8B5AE02}" presName="Name64" presStyleLbl="parChTrans1D3" presStyleIdx="2" presStyleCnt="3"/>
      <dgm:spPr/>
    </dgm:pt>
    <dgm:pt modelId="{6BD57CC2-C9EC-4399-A1CC-C2FE8A558CF4}" type="pres">
      <dgm:prSet presAssocID="{539366E1-424E-4E93-A69A-06C771F9B028}" presName="hierRoot2" presStyleCnt="0">
        <dgm:presLayoutVars>
          <dgm:hierBranch val="init"/>
        </dgm:presLayoutVars>
      </dgm:prSet>
      <dgm:spPr/>
    </dgm:pt>
    <dgm:pt modelId="{DA222273-ABA7-40AA-94D6-EEE638AD3AF3}" type="pres">
      <dgm:prSet presAssocID="{539366E1-424E-4E93-A69A-06C771F9B028}" presName="rootComposite" presStyleCnt="0"/>
      <dgm:spPr/>
    </dgm:pt>
    <dgm:pt modelId="{4CF7BAFC-C999-4A8E-8262-66B590B46142}" type="pres">
      <dgm:prSet presAssocID="{539366E1-424E-4E93-A69A-06C771F9B028}" presName="rootText" presStyleLbl="node3" presStyleIdx="2" presStyleCnt="3">
        <dgm:presLayoutVars>
          <dgm:chPref val="3"/>
        </dgm:presLayoutVars>
      </dgm:prSet>
      <dgm:spPr/>
    </dgm:pt>
    <dgm:pt modelId="{36CC1D02-7777-4B29-BAC3-FE442284CCEE}" type="pres">
      <dgm:prSet presAssocID="{539366E1-424E-4E93-A69A-06C771F9B028}" presName="rootConnector" presStyleLbl="node3" presStyleIdx="2" presStyleCnt="3"/>
      <dgm:spPr/>
    </dgm:pt>
    <dgm:pt modelId="{05C47FA6-264C-4B60-A420-8941367658CE}" type="pres">
      <dgm:prSet presAssocID="{539366E1-424E-4E93-A69A-06C771F9B028}" presName="hierChild4" presStyleCnt="0"/>
      <dgm:spPr/>
    </dgm:pt>
    <dgm:pt modelId="{7EC927B7-3083-4982-8A38-86950A8DA0B6}" type="pres">
      <dgm:prSet presAssocID="{539366E1-424E-4E93-A69A-06C771F9B028}" presName="hierChild5" presStyleCnt="0"/>
      <dgm:spPr/>
    </dgm:pt>
    <dgm:pt modelId="{02F0875B-3C13-413E-AED3-B22A8C51843C}" type="pres">
      <dgm:prSet presAssocID="{EC20ED4C-4F61-459F-B66B-C7189A400D17}" presName="hierChild5" presStyleCnt="0"/>
      <dgm:spPr/>
    </dgm:pt>
    <dgm:pt modelId="{52FA2E25-77DF-42B3-8EF8-2AD24271A8B9}" type="pres">
      <dgm:prSet presAssocID="{1081B4CD-BB24-4732-9DC2-F73538B602A4}" presName="hierChild3" presStyleCnt="0"/>
      <dgm:spPr/>
    </dgm:pt>
  </dgm:ptLst>
  <dgm:cxnLst>
    <dgm:cxn modelId="{EE6A1411-8AC5-4F9F-8FE9-90D2C068DAB4}" srcId="{1081B4CD-BB24-4732-9DC2-F73538B602A4}" destId="{EC20ED4C-4F61-459F-B66B-C7189A400D17}" srcOrd="2" destOrd="0" parTransId="{4E73FE82-2344-4584-94B7-CE668AD614B5}" sibTransId="{C8012A05-F422-4975-989E-0AAB8657BB6A}"/>
    <dgm:cxn modelId="{42A88914-C69C-4E92-BEEC-6654C96344BF}" type="presOf" srcId="{48A774E6-9B75-4180-9A98-20FED8E03BC0}" destId="{57C17B52-77CE-445B-9E9D-E01E797F8485}" srcOrd="0" destOrd="0" presId="urn:microsoft.com/office/officeart/2009/3/layout/HorizontalOrganizationChart"/>
    <dgm:cxn modelId="{2610A41C-86DD-4743-AA2F-CE7E02616A88}" type="presOf" srcId="{709B2A92-251E-4BB2-9882-F0B254EDEE56}" destId="{04C5D8E3-C133-4D48-B3D4-FC75B9336082}" srcOrd="0" destOrd="0" presId="urn:microsoft.com/office/officeart/2009/3/layout/HorizontalOrganizationChart"/>
    <dgm:cxn modelId="{75882821-6F57-44C1-A5CE-CFBB4BBF111F}" type="presOf" srcId="{EC20ED4C-4F61-459F-B66B-C7189A400D17}" destId="{FB6F757E-1B3B-4F67-9AEB-924F77BD2663}" srcOrd="0" destOrd="0" presId="urn:microsoft.com/office/officeart/2009/3/layout/HorizontalOrganizationChart"/>
    <dgm:cxn modelId="{AB1E4D38-234E-43DB-BC54-CF622D830335}" type="presOf" srcId="{229D700C-22F9-4C8B-B73C-A5D6A8B5AE02}" destId="{7EBE346D-5C8A-4496-9241-5C524E0425A7}" srcOrd="0" destOrd="0" presId="urn:microsoft.com/office/officeart/2009/3/layout/HorizontalOrganizationChart"/>
    <dgm:cxn modelId="{3F9D633C-CD2D-47C6-A85C-0B2C9A3B0382}" type="presOf" srcId="{539366E1-424E-4E93-A69A-06C771F9B028}" destId="{36CC1D02-7777-4B29-BAC3-FE442284CCEE}" srcOrd="1" destOrd="0" presId="urn:microsoft.com/office/officeart/2009/3/layout/HorizontalOrganizationChart"/>
    <dgm:cxn modelId="{C6A1145F-D789-486D-B90E-4A09280E7ED9}" type="presOf" srcId="{1081B4CD-BB24-4732-9DC2-F73538B602A4}" destId="{34A01BA7-28F2-4B64-8C4D-94AF5DAA45CD}" srcOrd="1" destOrd="0" presId="urn:microsoft.com/office/officeart/2009/3/layout/HorizontalOrganizationChart"/>
    <dgm:cxn modelId="{CA871D61-12DD-418F-9825-96D17C3B824C}" type="presOf" srcId="{DE6325EB-8700-40D0-8AFC-BFED742C1522}" destId="{6E2312F9-F41E-47FC-B737-CA8FA183C90C}" srcOrd="1" destOrd="0" presId="urn:microsoft.com/office/officeart/2009/3/layout/HorizontalOrganizationChart"/>
    <dgm:cxn modelId="{131C2F43-51BA-4058-B71F-62BD7F4D8386}" type="presOf" srcId="{3BCE673C-5C3B-455A-AFE4-1143F5260F9D}" destId="{E295C8B4-319A-47F3-87F9-2DA29D71A497}" srcOrd="0" destOrd="0" presId="urn:microsoft.com/office/officeart/2009/3/layout/HorizontalOrganizationChart"/>
    <dgm:cxn modelId="{3A658244-1186-402B-87F0-E4E890E0530F}" type="presOf" srcId="{DE6325EB-8700-40D0-8AFC-BFED742C1522}" destId="{95A72E0A-971B-4CB7-A44E-B69F62035EC9}" srcOrd="0" destOrd="0" presId="urn:microsoft.com/office/officeart/2009/3/layout/HorizontalOrganizationChart"/>
    <dgm:cxn modelId="{C4EEAC49-3874-46BA-A62A-EB58E1379CA6}" type="presOf" srcId="{1081B4CD-BB24-4732-9DC2-F73538B602A4}" destId="{6137FE5A-EE6B-4117-A167-C786E8C7AD8E}" srcOrd="0" destOrd="0" presId="urn:microsoft.com/office/officeart/2009/3/layout/HorizontalOrganizationChart"/>
    <dgm:cxn modelId="{9649C275-1327-4093-B4CB-1EA621E6C26D}" type="presOf" srcId="{4D586155-2361-4880-B122-2469D958A651}" destId="{173FE62A-10A2-4DCF-9D8B-950CF9FB48ED}" srcOrd="0" destOrd="0" presId="urn:microsoft.com/office/officeart/2009/3/layout/HorizontalOrganizationChart"/>
    <dgm:cxn modelId="{32125959-CF55-4DED-AF7A-AA46B441A859}" type="presOf" srcId="{AF254933-9559-48E0-8C5C-182F612C494B}" destId="{7B072EAB-BB5B-4430-B9C9-0AE47864C563}" srcOrd="0" destOrd="0" presId="urn:microsoft.com/office/officeart/2009/3/layout/HorizontalOrganizationChart"/>
    <dgm:cxn modelId="{CA66725A-AE9F-4069-ADD3-5825219D2A28}" type="presOf" srcId="{1C600022-A235-4E9A-9905-0F6823AF5088}" destId="{E10F6580-01EE-4D74-B92C-7AF9DE50B9B9}" srcOrd="0" destOrd="0" presId="urn:microsoft.com/office/officeart/2009/3/layout/HorizontalOrganizationChart"/>
    <dgm:cxn modelId="{F0F6857A-426F-4509-9524-E1F680D43C40}" type="presOf" srcId="{709B2A92-251E-4BB2-9882-F0B254EDEE56}" destId="{32502E2B-2666-4130-81FC-F834333E418E}" srcOrd="1" destOrd="0" presId="urn:microsoft.com/office/officeart/2009/3/layout/HorizontalOrganizationChart"/>
    <dgm:cxn modelId="{8B99E18B-7EE1-468D-9DE5-3C702F08CA7E}" type="presOf" srcId="{5F8F40E1-08A9-47D3-8CF0-124C801F017A}" destId="{FE89E3CD-D2EE-45B1-B345-53EFE8436886}" srcOrd="0" destOrd="0" presId="urn:microsoft.com/office/officeart/2009/3/layout/HorizontalOrganizationChart"/>
    <dgm:cxn modelId="{04C95F8E-DD25-47AF-9F51-6624BA7226FB}" srcId="{DE6325EB-8700-40D0-8AFC-BFED742C1522}" destId="{709B2A92-251E-4BB2-9882-F0B254EDEE56}" srcOrd="0" destOrd="0" parTransId="{5F8F40E1-08A9-47D3-8CF0-124C801F017A}" sibTransId="{59311B69-E09F-4C04-8D16-D811A95BE573}"/>
    <dgm:cxn modelId="{5036FA93-57AE-4DF5-831A-757200E91951}" srcId="{3BCE673C-5C3B-455A-AFE4-1143F5260F9D}" destId="{1081B4CD-BB24-4732-9DC2-F73538B602A4}" srcOrd="0" destOrd="0" parTransId="{AE42D2F1-75E2-4342-978A-400E96C4663F}" sibTransId="{F50CFCE5-4A15-4950-9665-1C5E5E129067}"/>
    <dgm:cxn modelId="{71D2CC99-7337-46DE-96DE-A61A96A462F6}" type="presOf" srcId="{539366E1-424E-4E93-A69A-06C771F9B028}" destId="{4CF7BAFC-C999-4A8E-8262-66B590B46142}" srcOrd="0" destOrd="0" presId="urn:microsoft.com/office/officeart/2009/3/layout/HorizontalOrganizationChart"/>
    <dgm:cxn modelId="{6A07B0A3-F7A8-4086-A810-B40318861107}" type="presOf" srcId="{CD91C4DF-0B35-4A52-ACA5-86845CC4B4F7}" destId="{3665859D-C062-44FC-B564-214B6983ADA2}" srcOrd="1" destOrd="0" presId="urn:microsoft.com/office/officeart/2009/3/layout/HorizontalOrganizationChart"/>
    <dgm:cxn modelId="{6C658CAD-AF22-4A92-A5C4-5B7C28BDBE1C}" srcId="{1081B4CD-BB24-4732-9DC2-F73538B602A4}" destId="{CD91C4DF-0B35-4A52-ACA5-86845CC4B4F7}" srcOrd="0" destOrd="0" parTransId="{4D586155-2361-4880-B122-2469D958A651}" sibTransId="{839264C0-B723-4E98-A068-C27A50DFDFDF}"/>
    <dgm:cxn modelId="{49DEF4C4-55C6-44A1-BF30-E57259819176}" srcId="{EC20ED4C-4F61-459F-B66B-C7189A400D17}" destId="{539366E1-424E-4E93-A69A-06C771F9B028}" srcOrd="0" destOrd="0" parTransId="{229D700C-22F9-4C8B-B73C-A5D6A8B5AE02}" sibTransId="{F8D2539C-BEE7-46C5-84CF-9015DCC7EFB3}"/>
    <dgm:cxn modelId="{6FB058CF-A749-4898-9BC6-ED7C1220BA65}" srcId="{1081B4CD-BB24-4732-9DC2-F73538B602A4}" destId="{DE6325EB-8700-40D0-8AFC-BFED742C1522}" srcOrd="1" destOrd="0" parTransId="{AF254933-9559-48E0-8C5C-182F612C494B}" sibTransId="{2EBE3F09-0352-4466-9A7B-607E6D29BC60}"/>
    <dgm:cxn modelId="{562922E2-69CE-4F04-B417-F6A3D1A2DE3A}" type="presOf" srcId="{CD91C4DF-0B35-4A52-ACA5-86845CC4B4F7}" destId="{21F95AF6-F8B1-4712-B83C-652A38357DF4}" srcOrd="0" destOrd="0" presId="urn:microsoft.com/office/officeart/2009/3/layout/HorizontalOrganizationChart"/>
    <dgm:cxn modelId="{E239A6E4-C4AA-4780-B060-A605FD2ED59B}" type="presOf" srcId="{EC20ED4C-4F61-459F-B66B-C7189A400D17}" destId="{B5F9FA32-0600-40DC-8611-50F9DF5C79FA}" srcOrd="1" destOrd="0" presId="urn:microsoft.com/office/officeart/2009/3/layout/HorizontalOrganizationChart"/>
    <dgm:cxn modelId="{AF50F9E9-F706-4AB3-9FCA-87938F53ADD4}" type="presOf" srcId="{4E73FE82-2344-4584-94B7-CE668AD614B5}" destId="{A4CDDC47-1289-473E-B2A5-5DF9A887EDA5}" srcOrd="0" destOrd="0" presId="urn:microsoft.com/office/officeart/2009/3/layout/HorizontalOrganizationChart"/>
    <dgm:cxn modelId="{E5ABBFF7-3E58-463E-B7B3-DFD005DCF403}" type="presOf" srcId="{48A774E6-9B75-4180-9A98-20FED8E03BC0}" destId="{81EF1099-FA9F-446A-9660-E68796285986}" srcOrd="1" destOrd="0" presId="urn:microsoft.com/office/officeart/2009/3/layout/HorizontalOrganizationChart"/>
    <dgm:cxn modelId="{4159DFF9-184A-4F53-A553-EF6F62EE5619}" srcId="{CD91C4DF-0B35-4A52-ACA5-86845CC4B4F7}" destId="{48A774E6-9B75-4180-9A98-20FED8E03BC0}" srcOrd="0" destOrd="0" parTransId="{1C600022-A235-4E9A-9905-0F6823AF5088}" sibTransId="{60D91CF5-1600-4A30-BA18-70921C068F18}"/>
    <dgm:cxn modelId="{A304D3A7-898B-4E60-B8A3-26DFC55DC66E}" type="presParOf" srcId="{E295C8B4-319A-47F3-87F9-2DA29D71A497}" destId="{498BBF3B-8777-4FF5-BB5D-3EA58E18763C}" srcOrd="0" destOrd="0" presId="urn:microsoft.com/office/officeart/2009/3/layout/HorizontalOrganizationChart"/>
    <dgm:cxn modelId="{4CE8FE64-C9D2-4536-909A-2D1BB54876CB}" type="presParOf" srcId="{498BBF3B-8777-4FF5-BB5D-3EA58E18763C}" destId="{0A3A1447-8C7A-4036-B793-468D2A2E0368}" srcOrd="0" destOrd="0" presId="urn:microsoft.com/office/officeart/2009/3/layout/HorizontalOrganizationChart"/>
    <dgm:cxn modelId="{70F32C9A-857A-4152-9A28-4B59D62EE7E1}" type="presParOf" srcId="{0A3A1447-8C7A-4036-B793-468D2A2E0368}" destId="{6137FE5A-EE6B-4117-A167-C786E8C7AD8E}" srcOrd="0" destOrd="0" presId="urn:microsoft.com/office/officeart/2009/3/layout/HorizontalOrganizationChart"/>
    <dgm:cxn modelId="{2295FBCC-5E3A-4602-948E-2F1B2881C355}" type="presParOf" srcId="{0A3A1447-8C7A-4036-B793-468D2A2E0368}" destId="{34A01BA7-28F2-4B64-8C4D-94AF5DAA45CD}" srcOrd="1" destOrd="0" presId="urn:microsoft.com/office/officeart/2009/3/layout/HorizontalOrganizationChart"/>
    <dgm:cxn modelId="{29D7D751-84E9-4879-B34B-0E23AE49B599}" type="presParOf" srcId="{498BBF3B-8777-4FF5-BB5D-3EA58E18763C}" destId="{F56F11B1-ECFA-4B53-9B95-E5C84792498F}" srcOrd="1" destOrd="0" presId="urn:microsoft.com/office/officeart/2009/3/layout/HorizontalOrganizationChart"/>
    <dgm:cxn modelId="{526B8D03-89BE-4EED-83B9-12878F3E1996}" type="presParOf" srcId="{F56F11B1-ECFA-4B53-9B95-E5C84792498F}" destId="{173FE62A-10A2-4DCF-9D8B-950CF9FB48ED}" srcOrd="0" destOrd="0" presId="urn:microsoft.com/office/officeart/2009/3/layout/HorizontalOrganizationChart"/>
    <dgm:cxn modelId="{2517FD0E-9A78-4AF2-A1A1-540C211ABD40}" type="presParOf" srcId="{F56F11B1-ECFA-4B53-9B95-E5C84792498F}" destId="{0223EF7A-5A6B-474F-A45C-106DF66FD795}" srcOrd="1" destOrd="0" presId="urn:microsoft.com/office/officeart/2009/3/layout/HorizontalOrganizationChart"/>
    <dgm:cxn modelId="{BB325DFD-138A-4BF7-9FFC-2D4CFEA2A9EE}" type="presParOf" srcId="{0223EF7A-5A6B-474F-A45C-106DF66FD795}" destId="{B433AC62-9587-49EC-AABC-D6FFD6D5451E}" srcOrd="0" destOrd="0" presId="urn:microsoft.com/office/officeart/2009/3/layout/HorizontalOrganizationChart"/>
    <dgm:cxn modelId="{E50F837C-911F-4F61-A6D1-F2B8E3414B4B}" type="presParOf" srcId="{B433AC62-9587-49EC-AABC-D6FFD6D5451E}" destId="{21F95AF6-F8B1-4712-B83C-652A38357DF4}" srcOrd="0" destOrd="0" presId="urn:microsoft.com/office/officeart/2009/3/layout/HorizontalOrganizationChart"/>
    <dgm:cxn modelId="{F80218FA-F456-4F90-B1D9-2751D4165338}" type="presParOf" srcId="{B433AC62-9587-49EC-AABC-D6FFD6D5451E}" destId="{3665859D-C062-44FC-B564-214B6983ADA2}" srcOrd="1" destOrd="0" presId="urn:microsoft.com/office/officeart/2009/3/layout/HorizontalOrganizationChart"/>
    <dgm:cxn modelId="{FF8CC899-627C-4775-9DD3-3591E2945B38}" type="presParOf" srcId="{0223EF7A-5A6B-474F-A45C-106DF66FD795}" destId="{015851EC-A0CE-43CF-8F33-9B7BB982E434}" srcOrd="1" destOrd="0" presId="urn:microsoft.com/office/officeart/2009/3/layout/HorizontalOrganizationChart"/>
    <dgm:cxn modelId="{BA92B779-B94A-4788-8117-12DDC7199436}" type="presParOf" srcId="{015851EC-A0CE-43CF-8F33-9B7BB982E434}" destId="{E10F6580-01EE-4D74-B92C-7AF9DE50B9B9}" srcOrd="0" destOrd="0" presId="urn:microsoft.com/office/officeart/2009/3/layout/HorizontalOrganizationChart"/>
    <dgm:cxn modelId="{5FBBEF46-564D-430E-B934-00B279B841CC}" type="presParOf" srcId="{015851EC-A0CE-43CF-8F33-9B7BB982E434}" destId="{F92AA997-71B8-4C34-9A96-BC729923D1CC}" srcOrd="1" destOrd="0" presId="urn:microsoft.com/office/officeart/2009/3/layout/HorizontalOrganizationChart"/>
    <dgm:cxn modelId="{279BE8BA-18FA-4B86-AE39-CA32052DA7B6}" type="presParOf" srcId="{F92AA997-71B8-4C34-9A96-BC729923D1CC}" destId="{FF420FDD-A06C-4B59-B9ED-596B4487A8E8}" srcOrd="0" destOrd="0" presId="urn:microsoft.com/office/officeart/2009/3/layout/HorizontalOrganizationChart"/>
    <dgm:cxn modelId="{AC92A625-BCBD-4074-9A8C-8DCDE7B455CD}" type="presParOf" srcId="{FF420FDD-A06C-4B59-B9ED-596B4487A8E8}" destId="{57C17B52-77CE-445B-9E9D-E01E797F8485}" srcOrd="0" destOrd="0" presId="urn:microsoft.com/office/officeart/2009/3/layout/HorizontalOrganizationChart"/>
    <dgm:cxn modelId="{DB378859-88E4-40AB-8F38-84A5E27CB125}" type="presParOf" srcId="{FF420FDD-A06C-4B59-B9ED-596B4487A8E8}" destId="{81EF1099-FA9F-446A-9660-E68796285986}" srcOrd="1" destOrd="0" presId="urn:microsoft.com/office/officeart/2009/3/layout/HorizontalOrganizationChart"/>
    <dgm:cxn modelId="{E2386BFF-7E82-4A06-9C4D-BF62F761082E}" type="presParOf" srcId="{F92AA997-71B8-4C34-9A96-BC729923D1CC}" destId="{A2D19C40-3EBF-495E-9F35-7F35A9CA253E}" srcOrd="1" destOrd="0" presId="urn:microsoft.com/office/officeart/2009/3/layout/HorizontalOrganizationChart"/>
    <dgm:cxn modelId="{27EA505E-6B16-4BB4-BAB2-3987BED85847}" type="presParOf" srcId="{F92AA997-71B8-4C34-9A96-BC729923D1CC}" destId="{4F383EFB-99A5-495C-99BA-628CE98D34C3}" srcOrd="2" destOrd="0" presId="urn:microsoft.com/office/officeart/2009/3/layout/HorizontalOrganizationChart"/>
    <dgm:cxn modelId="{6EB17782-C12A-46C9-9977-D1C178C43A37}" type="presParOf" srcId="{0223EF7A-5A6B-474F-A45C-106DF66FD795}" destId="{6BE0D3D7-AC8A-4AF2-B9F2-5CEC6771C855}" srcOrd="2" destOrd="0" presId="urn:microsoft.com/office/officeart/2009/3/layout/HorizontalOrganizationChart"/>
    <dgm:cxn modelId="{4D77DFE1-6C26-44F1-934F-4E490BA85CB8}" type="presParOf" srcId="{F56F11B1-ECFA-4B53-9B95-E5C84792498F}" destId="{7B072EAB-BB5B-4430-B9C9-0AE47864C563}" srcOrd="2" destOrd="0" presId="urn:microsoft.com/office/officeart/2009/3/layout/HorizontalOrganizationChart"/>
    <dgm:cxn modelId="{FF11440A-0F00-4C3D-9B3D-9C91B964D70C}" type="presParOf" srcId="{F56F11B1-ECFA-4B53-9B95-E5C84792498F}" destId="{400E16D5-9C32-4A36-9682-B5C4AA81D373}" srcOrd="3" destOrd="0" presId="urn:microsoft.com/office/officeart/2009/3/layout/HorizontalOrganizationChart"/>
    <dgm:cxn modelId="{2E9F659A-D113-4664-9DEB-62A02A02B4EA}" type="presParOf" srcId="{400E16D5-9C32-4A36-9682-B5C4AA81D373}" destId="{0CC8BB7A-433E-4FDC-AE41-CB8D86A6263D}" srcOrd="0" destOrd="0" presId="urn:microsoft.com/office/officeart/2009/3/layout/HorizontalOrganizationChart"/>
    <dgm:cxn modelId="{31F49672-D96A-48A4-AEFC-1D30463E2A5E}" type="presParOf" srcId="{0CC8BB7A-433E-4FDC-AE41-CB8D86A6263D}" destId="{95A72E0A-971B-4CB7-A44E-B69F62035EC9}" srcOrd="0" destOrd="0" presId="urn:microsoft.com/office/officeart/2009/3/layout/HorizontalOrganizationChart"/>
    <dgm:cxn modelId="{72BC4F31-54DE-4F80-B8F9-AB22F94986A5}" type="presParOf" srcId="{0CC8BB7A-433E-4FDC-AE41-CB8D86A6263D}" destId="{6E2312F9-F41E-47FC-B737-CA8FA183C90C}" srcOrd="1" destOrd="0" presId="urn:microsoft.com/office/officeart/2009/3/layout/HorizontalOrganizationChart"/>
    <dgm:cxn modelId="{CE32E75C-1190-4AD2-90B2-FF9F0E373E59}" type="presParOf" srcId="{400E16D5-9C32-4A36-9682-B5C4AA81D373}" destId="{89695E51-C4EB-4F42-B216-A22741C31A8C}" srcOrd="1" destOrd="0" presId="urn:microsoft.com/office/officeart/2009/3/layout/HorizontalOrganizationChart"/>
    <dgm:cxn modelId="{F21C0284-24A0-4D0C-A7BD-4C1CF72576EF}" type="presParOf" srcId="{89695E51-C4EB-4F42-B216-A22741C31A8C}" destId="{FE89E3CD-D2EE-45B1-B345-53EFE8436886}" srcOrd="0" destOrd="0" presId="urn:microsoft.com/office/officeart/2009/3/layout/HorizontalOrganizationChart"/>
    <dgm:cxn modelId="{E7BCB26C-8198-4E8B-9884-891824AC1FC4}" type="presParOf" srcId="{89695E51-C4EB-4F42-B216-A22741C31A8C}" destId="{F59896FB-7D9E-480C-A8E4-F3183749E264}" srcOrd="1" destOrd="0" presId="urn:microsoft.com/office/officeart/2009/3/layout/HorizontalOrganizationChart"/>
    <dgm:cxn modelId="{41D47BD9-C6D0-4E2E-B3F5-21A0E5D7386D}" type="presParOf" srcId="{F59896FB-7D9E-480C-A8E4-F3183749E264}" destId="{32453107-387E-48D9-B6A6-E3B8D69A075B}" srcOrd="0" destOrd="0" presId="urn:microsoft.com/office/officeart/2009/3/layout/HorizontalOrganizationChart"/>
    <dgm:cxn modelId="{A0383ECD-8A13-4E5D-95B6-691A20DEEFC3}" type="presParOf" srcId="{32453107-387E-48D9-B6A6-E3B8D69A075B}" destId="{04C5D8E3-C133-4D48-B3D4-FC75B9336082}" srcOrd="0" destOrd="0" presId="urn:microsoft.com/office/officeart/2009/3/layout/HorizontalOrganizationChart"/>
    <dgm:cxn modelId="{1A3DB7C2-00E3-425D-8948-2211260B3B1F}" type="presParOf" srcId="{32453107-387E-48D9-B6A6-E3B8D69A075B}" destId="{32502E2B-2666-4130-81FC-F834333E418E}" srcOrd="1" destOrd="0" presId="urn:microsoft.com/office/officeart/2009/3/layout/HorizontalOrganizationChart"/>
    <dgm:cxn modelId="{07558B50-2A6D-4E16-8EF6-0DCD68AAA192}" type="presParOf" srcId="{F59896FB-7D9E-480C-A8E4-F3183749E264}" destId="{BB4E8708-DBC6-40AE-B267-799DE983A334}" srcOrd="1" destOrd="0" presId="urn:microsoft.com/office/officeart/2009/3/layout/HorizontalOrganizationChart"/>
    <dgm:cxn modelId="{EEFF2784-DBB9-47F9-9BB7-A3DAF49EE349}" type="presParOf" srcId="{F59896FB-7D9E-480C-A8E4-F3183749E264}" destId="{F56DB5D6-0871-4F9D-886B-F08246EE4637}" srcOrd="2" destOrd="0" presId="urn:microsoft.com/office/officeart/2009/3/layout/HorizontalOrganizationChart"/>
    <dgm:cxn modelId="{C29C60E5-33A9-4B88-8958-548D894F737D}" type="presParOf" srcId="{400E16D5-9C32-4A36-9682-B5C4AA81D373}" destId="{4DE62532-C416-403A-A38B-FEC888947F8A}" srcOrd="2" destOrd="0" presId="urn:microsoft.com/office/officeart/2009/3/layout/HorizontalOrganizationChart"/>
    <dgm:cxn modelId="{5F5DBF40-576C-4C65-9A87-BD9F93DC8BED}" type="presParOf" srcId="{F56F11B1-ECFA-4B53-9B95-E5C84792498F}" destId="{A4CDDC47-1289-473E-B2A5-5DF9A887EDA5}" srcOrd="4" destOrd="0" presId="urn:microsoft.com/office/officeart/2009/3/layout/HorizontalOrganizationChart"/>
    <dgm:cxn modelId="{BF31F66E-13E0-4905-A97E-D6B6A8560154}" type="presParOf" srcId="{F56F11B1-ECFA-4B53-9B95-E5C84792498F}" destId="{115FA0B1-E4DD-4FAC-918A-55A1F0389E1C}" srcOrd="5" destOrd="0" presId="urn:microsoft.com/office/officeart/2009/3/layout/HorizontalOrganizationChart"/>
    <dgm:cxn modelId="{E792A9B5-94CB-4242-836F-A8559F0CAF9C}" type="presParOf" srcId="{115FA0B1-E4DD-4FAC-918A-55A1F0389E1C}" destId="{87EC93EB-8B59-43CD-91AD-7A1641B5B62D}" srcOrd="0" destOrd="0" presId="urn:microsoft.com/office/officeart/2009/3/layout/HorizontalOrganizationChart"/>
    <dgm:cxn modelId="{8475234D-CE38-40ED-8C2A-C5FFC3BC07D7}" type="presParOf" srcId="{87EC93EB-8B59-43CD-91AD-7A1641B5B62D}" destId="{FB6F757E-1B3B-4F67-9AEB-924F77BD2663}" srcOrd="0" destOrd="0" presId="urn:microsoft.com/office/officeart/2009/3/layout/HorizontalOrganizationChart"/>
    <dgm:cxn modelId="{EAE16D3B-D0F0-459C-B561-6B810F64B78A}" type="presParOf" srcId="{87EC93EB-8B59-43CD-91AD-7A1641B5B62D}" destId="{B5F9FA32-0600-40DC-8611-50F9DF5C79FA}" srcOrd="1" destOrd="0" presId="urn:microsoft.com/office/officeart/2009/3/layout/HorizontalOrganizationChart"/>
    <dgm:cxn modelId="{046C7FAE-9935-4728-89A0-751C61C15DC4}" type="presParOf" srcId="{115FA0B1-E4DD-4FAC-918A-55A1F0389E1C}" destId="{F5A8A4DD-8235-4570-8AA6-7CB0A1741044}" srcOrd="1" destOrd="0" presId="urn:microsoft.com/office/officeart/2009/3/layout/HorizontalOrganizationChart"/>
    <dgm:cxn modelId="{071ED970-F1BE-4030-A162-47560772DBD7}" type="presParOf" srcId="{F5A8A4DD-8235-4570-8AA6-7CB0A1741044}" destId="{7EBE346D-5C8A-4496-9241-5C524E0425A7}" srcOrd="0" destOrd="0" presId="urn:microsoft.com/office/officeart/2009/3/layout/HorizontalOrganizationChart"/>
    <dgm:cxn modelId="{290648C2-D470-49BA-9DFE-ECF48F42FB1A}" type="presParOf" srcId="{F5A8A4DD-8235-4570-8AA6-7CB0A1741044}" destId="{6BD57CC2-C9EC-4399-A1CC-C2FE8A558CF4}" srcOrd="1" destOrd="0" presId="urn:microsoft.com/office/officeart/2009/3/layout/HorizontalOrganizationChart"/>
    <dgm:cxn modelId="{67CA2216-162D-48A3-A5B9-24A6F014729A}" type="presParOf" srcId="{6BD57CC2-C9EC-4399-A1CC-C2FE8A558CF4}" destId="{DA222273-ABA7-40AA-94D6-EEE638AD3AF3}" srcOrd="0" destOrd="0" presId="urn:microsoft.com/office/officeart/2009/3/layout/HorizontalOrganizationChart"/>
    <dgm:cxn modelId="{DDCE23F2-639C-43C7-8166-DFE7EC85196D}" type="presParOf" srcId="{DA222273-ABA7-40AA-94D6-EEE638AD3AF3}" destId="{4CF7BAFC-C999-4A8E-8262-66B590B46142}" srcOrd="0" destOrd="0" presId="urn:microsoft.com/office/officeart/2009/3/layout/HorizontalOrganizationChart"/>
    <dgm:cxn modelId="{54ED78A1-BCD7-4279-85CD-864F1ACF010F}" type="presParOf" srcId="{DA222273-ABA7-40AA-94D6-EEE638AD3AF3}" destId="{36CC1D02-7777-4B29-BAC3-FE442284CCEE}" srcOrd="1" destOrd="0" presId="urn:microsoft.com/office/officeart/2009/3/layout/HorizontalOrganizationChart"/>
    <dgm:cxn modelId="{1C2E9EA8-76D1-4D2A-AA73-745A2AEBC464}" type="presParOf" srcId="{6BD57CC2-C9EC-4399-A1CC-C2FE8A558CF4}" destId="{05C47FA6-264C-4B60-A420-8941367658CE}" srcOrd="1" destOrd="0" presId="urn:microsoft.com/office/officeart/2009/3/layout/HorizontalOrganizationChart"/>
    <dgm:cxn modelId="{4D2B356F-3668-4726-8D44-9E9EE1846DAB}" type="presParOf" srcId="{6BD57CC2-C9EC-4399-A1CC-C2FE8A558CF4}" destId="{7EC927B7-3083-4982-8A38-86950A8DA0B6}" srcOrd="2" destOrd="0" presId="urn:microsoft.com/office/officeart/2009/3/layout/HorizontalOrganizationChart"/>
    <dgm:cxn modelId="{66A46A60-6779-455C-9DCE-146EBC98F77C}" type="presParOf" srcId="{115FA0B1-E4DD-4FAC-918A-55A1F0389E1C}" destId="{02F0875B-3C13-413E-AED3-B22A8C51843C}" srcOrd="2" destOrd="0" presId="urn:microsoft.com/office/officeart/2009/3/layout/HorizontalOrganizationChart"/>
    <dgm:cxn modelId="{76BD58D4-BE6A-4DAE-B842-BA3336C1AB15}" type="presParOf" srcId="{498BBF3B-8777-4FF5-BB5D-3EA58E18763C}" destId="{52FA2E25-77DF-42B3-8EF8-2AD24271A8B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5A3A3B-5DE1-4261-A7BA-E4E853D278C1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1341BEFA-9DCF-4D71-891F-90FB9DD043BA}">
      <dgm:prSet phldrT="[Testo]"/>
      <dgm:spPr/>
      <dgm:t>
        <a:bodyPr/>
        <a:lstStyle/>
        <a:p>
          <a:r>
            <a:rPr lang="it-IT" b="1" dirty="0"/>
            <a:t>PROTEINE</a:t>
          </a:r>
          <a:r>
            <a:rPr lang="it-IT" dirty="0"/>
            <a:t> (30 g/die)</a:t>
          </a:r>
        </a:p>
      </dgm:t>
    </dgm:pt>
    <dgm:pt modelId="{3521081B-92A7-43C1-8203-8BB05594AA57}" type="parTrans" cxnId="{B7E6CD60-3A11-4388-A47A-D4AD2AC1FFD7}">
      <dgm:prSet/>
      <dgm:spPr/>
      <dgm:t>
        <a:bodyPr/>
        <a:lstStyle/>
        <a:p>
          <a:endParaRPr lang="it-IT"/>
        </a:p>
      </dgm:t>
    </dgm:pt>
    <dgm:pt modelId="{1AF644A5-1AC4-424E-B6C3-5ADB49A2501B}" type="sibTrans" cxnId="{B7E6CD60-3A11-4388-A47A-D4AD2AC1FFD7}">
      <dgm:prSet/>
      <dgm:spPr/>
      <dgm:t>
        <a:bodyPr/>
        <a:lstStyle/>
        <a:p>
          <a:endParaRPr lang="it-IT"/>
        </a:p>
      </dgm:t>
    </dgm:pt>
    <dgm:pt modelId="{E30C4B1B-7716-4F89-B1FC-14E64AAE6474}">
      <dgm:prSet phldrT="[Testo]"/>
      <dgm:spPr/>
      <dgm:t>
        <a:bodyPr/>
        <a:lstStyle/>
        <a:p>
          <a:r>
            <a:rPr lang="it-IT" dirty="0"/>
            <a:t>Da assumere come spuntino a metà mattina e a metà pomeriggio </a:t>
          </a:r>
        </a:p>
      </dgm:t>
    </dgm:pt>
    <dgm:pt modelId="{67393AE1-C05E-4930-B2BE-F23135AF7EA9}" type="parTrans" cxnId="{FE7C36F2-7D09-4712-A5F6-8B1C12BFBBA5}">
      <dgm:prSet/>
      <dgm:spPr/>
      <dgm:t>
        <a:bodyPr/>
        <a:lstStyle/>
        <a:p>
          <a:endParaRPr lang="it-IT"/>
        </a:p>
      </dgm:t>
    </dgm:pt>
    <dgm:pt modelId="{67B9E7AE-42E9-4BCA-B06C-F1152AC10D21}" type="sibTrans" cxnId="{FE7C36F2-7D09-4712-A5F6-8B1C12BFBBA5}">
      <dgm:prSet/>
      <dgm:spPr/>
      <dgm:t>
        <a:bodyPr/>
        <a:lstStyle/>
        <a:p>
          <a:endParaRPr lang="it-IT"/>
        </a:p>
      </dgm:t>
    </dgm:pt>
    <dgm:pt modelId="{12DF3199-14BE-4F15-8744-F590BB92141E}">
      <dgm:prSet phldrT="[Testo]"/>
      <dgm:spPr/>
      <dgm:t>
        <a:bodyPr/>
        <a:lstStyle/>
        <a:p>
          <a:r>
            <a:rPr lang="it-IT" b="1" dirty="0"/>
            <a:t>AMINOACIDI ESSENZIALI</a:t>
          </a:r>
        </a:p>
      </dgm:t>
    </dgm:pt>
    <dgm:pt modelId="{1E27A35B-D057-4F37-AA03-CF4AAC945466}" type="parTrans" cxnId="{788FE213-6512-486B-AC5E-76647B4C3303}">
      <dgm:prSet/>
      <dgm:spPr/>
      <dgm:t>
        <a:bodyPr/>
        <a:lstStyle/>
        <a:p>
          <a:endParaRPr lang="it-IT"/>
        </a:p>
      </dgm:t>
    </dgm:pt>
    <dgm:pt modelId="{452DCEC8-5747-4958-8A7E-500F5F81BF10}" type="sibTrans" cxnId="{788FE213-6512-486B-AC5E-76647B4C3303}">
      <dgm:prSet/>
      <dgm:spPr/>
      <dgm:t>
        <a:bodyPr/>
        <a:lstStyle/>
        <a:p>
          <a:endParaRPr lang="it-IT"/>
        </a:p>
      </dgm:t>
    </dgm:pt>
    <dgm:pt modelId="{1D1E51B5-6E64-46F1-BE24-9827396FE5F1}">
      <dgm:prSet phldrT="[Testo]"/>
      <dgm:spPr/>
      <dgm:t>
        <a:bodyPr/>
        <a:lstStyle/>
        <a:p>
          <a:r>
            <a:rPr lang="it-IT" dirty="0"/>
            <a:t>Da assumere a digiuno o dopo l’attività fisica</a:t>
          </a:r>
        </a:p>
      </dgm:t>
    </dgm:pt>
    <dgm:pt modelId="{A540CA98-9496-41BC-9B07-A957C08DD22D}" type="parTrans" cxnId="{86836042-FFF4-4033-8F25-CFFBD91CE105}">
      <dgm:prSet/>
      <dgm:spPr/>
      <dgm:t>
        <a:bodyPr/>
        <a:lstStyle/>
        <a:p>
          <a:endParaRPr lang="it-IT"/>
        </a:p>
      </dgm:t>
    </dgm:pt>
    <dgm:pt modelId="{1CAF4166-4BA3-48D0-A402-7774A94782C4}" type="sibTrans" cxnId="{86836042-FFF4-4033-8F25-CFFBD91CE105}">
      <dgm:prSet/>
      <dgm:spPr/>
      <dgm:t>
        <a:bodyPr/>
        <a:lstStyle/>
        <a:p>
          <a:endParaRPr lang="it-IT"/>
        </a:p>
      </dgm:t>
    </dgm:pt>
    <dgm:pt modelId="{3B6D74D7-362C-4ACD-A10D-1D53DD41D4C9}">
      <dgm:prSet phldrT="[Testo]"/>
      <dgm:spPr/>
      <dgm:t>
        <a:bodyPr/>
        <a:lstStyle/>
        <a:p>
          <a:r>
            <a:rPr lang="it-IT" b="1" dirty="0"/>
            <a:t>VITAMINE E MINERALI</a:t>
          </a:r>
        </a:p>
      </dgm:t>
    </dgm:pt>
    <dgm:pt modelId="{3696D885-664F-4AE7-A0DD-252CDF224DA9}" type="parTrans" cxnId="{A1081A77-AD83-481E-B7A2-3F6331A29E0C}">
      <dgm:prSet/>
      <dgm:spPr/>
      <dgm:t>
        <a:bodyPr/>
        <a:lstStyle/>
        <a:p>
          <a:endParaRPr lang="it-IT"/>
        </a:p>
      </dgm:t>
    </dgm:pt>
    <dgm:pt modelId="{E968D31B-7D08-4990-97E7-4A6719EC691D}" type="sibTrans" cxnId="{A1081A77-AD83-481E-B7A2-3F6331A29E0C}">
      <dgm:prSet/>
      <dgm:spPr/>
      <dgm:t>
        <a:bodyPr/>
        <a:lstStyle/>
        <a:p>
          <a:endParaRPr lang="it-IT"/>
        </a:p>
      </dgm:t>
    </dgm:pt>
    <dgm:pt modelId="{9C0BABAF-BC34-4B5D-902C-3AEF577756A3}">
      <dgm:prSet phldrT="[Testo]"/>
      <dgm:spPr/>
      <dgm:t>
        <a:bodyPr/>
        <a:lstStyle/>
        <a:p>
          <a:r>
            <a:rPr lang="it-IT" dirty="0"/>
            <a:t>Calcio, magnesio, ferro, zinco, rame, cromo, selenio, iodio, manganese</a:t>
          </a:r>
        </a:p>
      </dgm:t>
    </dgm:pt>
    <dgm:pt modelId="{0E591CE4-F2AC-4355-B82B-CED88563C6A5}" type="parTrans" cxnId="{584054B1-3CDE-4E6E-9754-AB9377919DB1}">
      <dgm:prSet/>
      <dgm:spPr/>
      <dgm:t>
        <a:bodyPr/>
        <a:lstStyle/>
        <a:p>
          <a:endParaRPr lang="it-IT"/>
        </a:p>
      </dgm:t>
    </dgm:pt>
    <dgm:pt modelId="{171F93E9-C8AE-40B7-87A6-669F31171915}" type="sibTrans" cxnId="{584054B1-3CDE-4E6E-9754-AB9377919DB1}">
      <dgm:prSet/>
      <dgm:spPr/>
      <dgm:t>
        <a:bodyPr/>
        <a:lstStyle/>
        <a:p>
          <a:endParaRPr lang="it-IT"/>
        </a:p>
      </dgm:t>
    </dgm:pt>
    <dgm:pt modelId="{40BC9CC7-09C3-425A-B71C-532CD9D8142D}">
      <dgm:prSet phldrT="[Testo]"/>
      <dgm:spPr/>
      <dgm:t>
        <a:bodyPr/>
        <a:lstStyle/>
        <a:p>
          <a:r>
            <a:rPr lang="it-IT" b="1" dirty="0"/>
            <a:t>VITAMINA D</a:t>
          </a:r>
        </a:p>
      </dgm:t>
    </dgm:pt>
    <dgm:pt modelId="{7611D017-3F47-4BD5-9DF2-54A953280AA1}" type="parTrans" cxnId="{D75CB6BB-5D57-42C5-A417-E4757220400D}">
      <dgm:prSet/>
      <dgm:spPr/>
      <dgm:t>
        <a:bodyPr/>
        <a:lstStyle/>
        <a:p>
          <a:endParaRPr lang="it-IT"/>
        </a:p>
      </dgm:t>
    </dgm:pt>
    <dgm:pt modelId="{0A94E7C5-3357-4E3A-BC79-A31DE362ECBD}" type="sibTrans" cxnId="{D75CB6BB-5D57-42C5-A417-E4757220400D}">
      <dgm:prSet/>
      <dgm:spPr/>
      <dgm:t>
        <a:bodyPr/>
        <a:lstStyle/>
        <a:p>
          <a:endParaRPr lang="it-IT"/>
        </a:p>
      </dgm:t>
    </dgm:pt>
    <dgm:pt modelId="{815958D7-533E-4EB7-8895-CFAC0D6DD585}">
      <dgm:prSet phldrT="[Testo]"/>
      <dgm:spPr/>
      <dgm:t>
        <a:bodyPr/>
        <a:lstStyle/>
        <a:p>
          <a:r>
            <a:rPr lang="it-IT" dirty="0" err="1"/>
            <a:t>Vit</a:t>
          </a:r>
          <a:r>
            <a:rPr lang="it-IT" dirty="0"/>
            <a:t> C, niacina, </a:t>
          </a:r>
          <a:r>
            <a:rPr lang="it-IT" dirty="0" err="1"/>
            <a:t>vit</a:t>
          </a:r>
          <a:r>
            <a:rPr lang="it-IT" dirty="0"/>
            <a:t> del gruppo B, </a:t>
          </a:r>
          <a:r>
            <a:rPr lang="it-IT" dirty="0" err="1"/>
            <a:t>vit</a:t>
          </a:r>
          <a:r>
            <a:rPr lang="it-IT" dirty="0"/>
            <a:t> A, </a:t>
          </a:r>
          <a:r>
            <a:rPr lang="it-IT" dirty="0" err="1"/>
            <a:t>vit</a:t>
          </a:r>
          <a:r>
            <a:rPr lang="it-IT" dirty="0"/>
            <a:t> D, </a:t>
          </a:r>
          <a:r>
            <a:rPr lang="it-IT" dirty="0" err="1"/>
            <a:t>vit</a:t>
          </a:r>
          <a:r>
            <a:rPr lang="it-IT" dirty="0"/>
            <a:t> E, </a:t>
          </a:r>
          <a:r>
            <a:rPr lang="it-IT" dirty="0" err="1"/>
            <a:t>vit</a:t>
          </a:r>
          <a:r>
            <a:rPr lang="it-IT" dirty="0"/>
            <a:t> K2, acido folico, biotina</a:t>
          </a:r>
        </a:p>
      </dgm:t>
    </dgm:pt>
    <dgm:pt modelId="{5FA45A3A-4381-45DB-9E15-937AFDD27F22}" type="parTrans" cxnId="{43036DB7-AEE6-4716-9B62-7DC23DC26960}">
      <dgm:prSet/>
      <dgm:spPr/>
      <dgm:t>
        <a:bodyPr/>
        <a:lstStyle/>
        <a:p>
          <a:endParaRPr lang="it-IT"/>
        </a:p>
      </dgm:t>
    </dgm:pt>
    <dgm:pt modelId="{393D3671-A300-4420-BDA7-C6EF5A5231C6}" type="sibTrans" cxnId="{43036DB7-AEE6-4716-9B62-7DC23DC26960}">
      <dgm:prSet/>
      <dgm:spPr/>
      <dgm:t>
        <a:bodyPr/>
        <a:lstStyle/>
        <a:p>
          <a:endParaRPr lang="it-IT"/>
        </a:p>
      </dgm:t>
    </dgm:pt>
    <dgm:pt modelId="{A9189574-B2BA-4A2C-BF04-88665C2A3377}">
      <dgm:prSet phldrT="[Testo]"/>
      <dgm:spPr/>
      <dgm:t>
        <a:bodyPr/>
        <a:lstStyle/>
        <a:p>
          <a:r>
            <a:rPr lang="it-IT" dirty="0"/>
            <a:t>1000 U/die come prevenzione</a:t>
          </a:r>
        </a:p>
      </dgm:t>
    </dgm:pt>
    <dgm:pt modelId="{0596336C-9E6F-41A3-8107-CA4364FCB946}" type="parTrans" cxnId="{8148A09A-07BF-48A1-92EF-1D6C42BC35A1}">
      <dgm:prSet/>
      <dgm:spPr/>
      <dgm:t>
        <a:bodyPr/>
        <a:lstStyle/>
        <a:p>
          <a:endParaRPr lang="it-IT"/>
        </a:p>
      </dgm:t>
    </dgm:pt>
    <dgm:pt modelId="{1484B35F-0F2C-427B-A92F-CC2482C583E5}" type="sibTrans" cxnId="{8148A09A-07BF-48A1-92EF-1D6C42BC35A1}">
      <dgm:prSet/>
      <dgm:spPr/>
      <dgm:t>
        <a:bodyPr/>
        <a:lstStyle/>
        <a:p>
          <a:endParaRPr lang="it-IT"/>
        </a:p>
      </dgm:t>
    </dgm:pt>
    <dgm:pt modelId="{9E775F0C-160C-4804-97D4-BB838FE5C68C}">
      <dgm:prSet phldrT="[Testo]"/>
      <dgm:spPr/>
      <dgm:t>
        <a:bodyPr/>
        <a:lstStyle/>
        <a:p>
          <a:r>
            <a:rPr lang="it-IT" dirty="0"/>
            <a:t>Dosaggio superiore in caso di carenza</a:t>
          </a:r>
        </a:p>
      </dgm:t>
    </dgm:pt>
    <dgm:pt modelId="{8626F845-1D49-4257-A144-75D72A6068F8}" type="parTrans" cxnId="{F351D07E-3479-4AB5-80D9-134BBC6DFB09}">
      <dgm:prSet/>
      <dgm:spPr/>
      <dgm:t>
        <a:bodyPr/>
        <a:lstStyle/>
        <a:p>
          <a:endParaRPr lang="it-IT"/>
        </a:p>
      </dgm:t>
    </dgm:pt>
    <dgm:pt modelId="{A2CA79D6-5FA7-4AFF-B1BD-E106786B9735}" type="sibTrans" cxnId="{F351D07E-3479-4AB5-80D9-134BBC6DFB09}">
      <dgm:prSet/>
      <dgm:spPr/>
      <dgm:t>
        <a:bodyPr/>
        <a:lstStyle/>
        <a:p>
          <a:endParaRPr lang="it-IT"/>
        </a:p>
      </dgm:t>
    </dgm:pt>
    <dgm:pt modelId="{DD44B335-5379-4311-8DC5-7434AD76DD1D}" type="pres">
      <dgm:prSet presAssocID="{B55A3A3B-5DE1-4261-A7BA-E4E853D278C1}" presName="linear" presStyleCnt="0">
        <dgm:presLayoutVars>
          <dgm:dir/>
          <dgm:resizeHandles val="exact"/>
        </dgm:presLayoutVars>
      </dgm:prSet>
      <dgm:spPr/>
    </dgm:pt>
    <dgm:pt modelId="{815D3F0A-13EE-4AEA-AEBB-ADA14C4AC914}" type="pres">
      <dgm:prSet presAssocID="{1341BEFA-9DCF-4D71-891F-90FB9DD043BA}" presName="comp" presStyleCnt="0"/>
      <dgm:spPr/>
    </dgm:pt>
    <dgm:pt modelId="{1DC76B6E-F389-4645-9406-2F0CD2C0AF24}" type="pres">
      <dgm:prSet presAssocID="{1341BEFA-9DCF-4D71-891F-90FB9DD043BA}" presName="box" presStyleLbl="node1" presStyleIdx="0" presStyleCnt="4"/>
      <dgm:spPr/>
    </dgm:pt>
    <dgm:pt modelId="{14BFE421-D041-4244-A0E2-373BAD7A2C9B}" type="pres">
      <dgm:prSet presAssocID="{1341BEFA-9DCF-4D71-891F-90FB9DD043BA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</dgm:spPr>
    </dgm:pt>
    <dgm:pt modelId="{FCA97FC3-70FE-44E6-89F5-5A1E892AA808}" type="pres">
      <dgm:prSet presAssocID="{1341BEFA-9DCF-4D71-891F-90FB9DD043BA}" presName="text" presStyleLbl="node1" presStyleIdx="0" presStyleCnt="4">
        <dgm:presLayoutVars>
          <dgm:bulletEnabled val="1"/>
        </dgm:presLayoutVars>
      </dgm:prSet>
      <dgm:spPr/>
    </dgm:pt>
    <dgm:pt modelId="{B8CF82F1-24CA-420A-B515-FC9DEF6F34D9}" type="pres">
      <dgm:prSet presAssocID="{1AF644A5-1AC4-424E-B6C3-5ADB49A2501B}" presName="spacer" presStyleCnt="0"/>
      <dgm:spPr/>
    </dgm:pt>
    <dgm:pt modelId="{D1ACACA6-C167-414B-8872-3A463B9A1D1F}" type="pres">
      <dgm:prSet presAssocID="{12DF3199-14BE-4F15-8744-F590BB92141E}" presName="comp" presStyleCnt="0"/>
      <dgm:spPr/>
    </dgm:pt>
    <dgm:pt modelId="{C26EC47C-C70E-418D-A922-47BCB6658D0C}" type="pres">
      <dgm:prSet presAssocID="{12DF3199-14BE-4F15-8744-F590BB92141E}" presName="box" presStyleLbl="node1" presStyleIdx="1" presStyleCnt="4"/>
      <dgm:spPr/>
    </dgm:pt>
    <dgm:pt modelId="{714E6EE0-EB22-44D8-A10C-66AC369F7029}" type="pres">
      <dgm:prSet presAssocID="{12DF3199-14BE-4F15-8744-F590BB92141E}" presName="img" presStyleLbl="fgImgPlace1" presStyleIdx="1" presStyleCnt="4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637" t="-4941" r="18065" b="1812"/>
          </a:stretch>
        </a:blipFill>
        <a:ln>
          <a:noFill/>
        </a:ln>
      </dgm:spPr>
    </dgm:pt>
    <dgm:pt modelId="{275FB58E-6452-44E5-AF71-63B1EA21D71D}" type="pres">
      <dgm:prSet presAssocID="{12DF3199-14BE-4F15-8744-F590BB92141E}" presName="text" presStyleLbl="node1" presStyleIdx="1" presStyleCnt="4">
        <dgm:presLayoutVars>
          <dgm:bulletEnabled val="1"/>
        </dgm:presLayoutVars>
      </dgm:prSet>
      <dgm:spPr/>
    </dgm:pt>
    <dgm:pt modelId="{E25A3D61-10AE-40CE-B82E-3B401DFECA47}" type="pres">
      <dgm:prSet presAssocID="{452DCEC8-5747-4958-8A7E-500F5F81BF10}" presName="spacer" presStyleCnt="0"/>
      <dgm:spPr/>
    </dgm:pt>
    <dgm:pt modelId="{8C0028E7-F090-4A11-A8E4-3D2562A07048}" type="pres">
      <dgm:prSet presAssocID="{3B6D74D7-362C-4ACD-A10D-1D53DD41D4C9}" presName="comp" presStyleCnt="0"/>
      <dgm:spPr/>
    </dgm:pt>
    <dgm:pt modelId="{87B9BA61-CA36-4BB6-9D12-CC2109DFA58C}" type="pres">
      <dgm:prSet presAssocID="{3B6D74D7-362C-4ACD-A10D-1D53DD41D4C9}" presName="box" presStyleLbl="node1" presStyleIdx="2" presStyleCnt="4"/>
      <dgm:spPr/>
    </dgm:pt>
    <dgm:pt modelId="{626C3AAC-18DF-4C54-97DA-DE52322E4971}" type="pres">
      <dgm:prSet presAssocID="{3B6D74D7-362C-4ACD-A10D-1D53DD41D4C9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</dgm:spPr>
    </dgm:pt>
    <dgm:pt modelId="{05688CFB-68A1-400B-AF40-B7DFDE8338CF}" type="pres">
      <dgm:prSet presAssocID="{3B6D74D7-362C-4ACD-A10D-1D53DD41D4C9}" presName="text" presStyleLbl="node1" presStyleIdx="2" presStyleCnt="4">
        <dgm:presLayoutVars>
          <dgm:bulletEnabled val="1"/>
        </dgm:presLayoutVars>
      </dgm:prSet>
      <dgm:spPr/>
    </dgm:pt>
    <dgm:pt modelId="{37BD5AF3-57F0-4770-804D-861518D45D26}" type="pres">
      <dgm:prSet presAssocID="{E968D31B-7D08-4990-97E7-4A6719EC691D}" presName="spacer" presStyleCnt="0"/>
      <dgm:spPr/>
    </dgm:pt>
    <dgm:pt modelId="{5DB53A8A-8AA6-404B-A581-191B22A607C3}" type="pres">
      <dgm:prSet presAssocID="{40BC9CC7-09C3-425A-B71C-532CD9D8142D}" presName="comp" presStyleCnt="0"/>
      <dgm:spPr/>
    </dgm:pt>
    <dgm:pt modelId="{9DE898F5-1D8F-4581-B805-46F39A40228B}" type="pres">
      <dgm:prSet presAssocID="{40BC9CC7-09C3-425A-B71C-532CD9D8142D}" presName="box" presStyleLbl="node1" presStyleIdx="3" presStyleCnt="4"/>
      <dgm:spPr/>
    </dgm:pt>
    <dgm:pt modelId="{872ABF1C-6BFD-4846-B092-8504D047AAFD}" type="pres">
      <dgm:prSet presAssocID="{40BC9CC7-09C3-425A-B71C-532CD9D8142D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</dgm:spPr>
    </dgm:pt>
    <dgm:pt modelId="{F638A044-8ACB-4163-A4EF-C7CE2AEFCAFA}" type="pres">
      <dgm:prSet presAssocID="{40BC9CC7-09C3-425A-B71C-532CD9D8142D}" presName="text" presStyleLbl="node1" presStyleIdx="3" presStyleCnt="4">
        <dgm:presLayoutVars>
          <dgm:bulletEnabled val="1"/>
        </dgm:presLayoutVars>
      </dgm:prSet>
      <dgm:spPr/>
    </dgm:pt>
  </dgm:ptLst>
  <dgm:cxnLst>
    <dgm:cxn modelId="{9E3AAB07-5CBC-42A3-9F44-C3029D202561}" type="presOf" srcId="{12DF3199-14BE-4F15-8744-F590BB92141E}" destId="{275FB58E-6452-44E5-AF71-63B1EA21D71D}" srcOrd="1" destOrd="0" presId="urn:microsoft.com/office/officeart/2005/8/layout/vList4"/>
    <dgm:cxn modelId="{B439D807-F35A-4E53-9796-04AA43450489}" type="presOf" srcId="{A9189574-B2BA-4A2C-BF04-88665C2A3377}" destId="{9DE898F5-1D8F-4581-B805-46F39A40228B}" srcOrd="0" destOrd="1" presId="urn:microsoft.com/office/officeart/2005/8/layout/vList4"/>
    <dgm:cxn modelId="{23A10412-B250-45E1-A4E1-54DC94A1DE74}" type="presOf" srcId="{40BC9CC7-09C3-425A-B71C-532CD9D8142D}" destId="{9DE898F5-1D8F-4581-B805-46F39A40228B}" srcOrd="0" destOrd="0" presId="urn:microsoft.com/office/officeart/2005/8/layout/vList4"/>
    <dgm:cxn modelId="{788FE213-6512-486B-AC5E-76647B4C3303}" srcId="{B55A3A3B-5DE1-4261-A7BA-E4E853D278C1}" destId="{12DF3199-14BE-4F15-8744-F590BB92141E}" srcOrd="1" destOrd="0" parTransId="{1E27A35B-D057-4F37-AA03-CF4AAC945466}" sibTransId="{452DCEC8-5747-4958-8A7E-500F5F81BF10}"/>
    <dgm:cxn modelId="{891ED717-3213-4FD9-9F0A-23E993255AF8}" type="presOf" srcId="{815958D7-533E-4EB7-8895-CFAC0D6DD585}" destId="{87B9BA61-CA36-4BB6-9D12-CC2109DFA58C}" srcOrd="0" destOrd="2" presId="urn:microsoft.com/office/officeart/2005/8/layout/vList4"/>
    <dgm:cxn modelId="{9848A41D-3A2E-4F17-90BC-751BB2AB1272}" type="presOf" srcId="{1341BEFA-9DCF-4D71-891F-90FB9DD043BA}" destId="{FCA97FC3-70FE-44E6-89F5-5A1E892AA808}" srcOrd="1" destOrd="0" presId="urn:microsoft.com/office/officeart/2005/8/layout/vList4"/>
    <dgm:cxn modelId="{3101022B-D483-444C-A2CC-D206D6497CE5}" type="presOf" srcId="{9E775F0C-160C-4804-97D4-BB838FE5C68C}" destId="{9DE898F5-1D8F-4581-B805-46F39A40228B}" srcOrd="0" destOrd="2" presId="urn:microsoft.com/office/officeart/2005/8/layout/vList4"/>
    <dgm:cxn modelId="{098C8B30-6D9B-4E25-B42F-615E3EAD44F7}" type="presOf" srcId="{815958D7-533E-4EB7-8895-CFAC0D6DD585}" destId="{05688CFB-68A1-400B-AF40-B7DFDE8338CF}" srcOrd="1" destOrd="2" presId="urn:microsoft.com/office/officeart/2005/8/layout/vList4"/>
    <dgm:cxn modelId="{97BAA834-061C-42DB-BE33-5C90E58AED96}" type="presOf" srcId="{3B6D74D7-362C-4ACD-A10D-1D53DD41D4C9}" destId="{87B9BA61-CA36-4BB6-9D12-CC2109DFA58C}" srcOrd="0" destOrd="0" presId="urn:microsoft.com/office/officeart/2005/8/layout/vList4"/>
    <dgm:cxn modelId="{4845443D-4C3B-421F-8699-66F1BEEBF3EC}" type="presOf" srcId="{A9189574-B2BA-4A2C-BF04-88665C2A3377}" destId="{F638A044-8ACB-4163-A4EF-C7CE2AEFCAFA}" srcOrd="1" destOrd="1" presId="urn:microsoft.com/office/officeart/2005/8/layout/vList4"/>
    <dgm:cxn modelId="{B7E6CD60-3A11-4388-A47A-D4AD2AC1FFD7}" srcId="{B55A3A3B-5DE1-4261-A7BA-E4E853D278C1}" destId="{1341BEFA-9DCF-4D71-891F-90FB9DD043BA}" srcOrd="0" destOrd="0" parTransId="{3521081B-92A7-43C1-8203-8BB05594AA57}" sibTransId="{1AF644A5-1AC4-424E-B6C3-5ADB49A2501B}"/>
    <dgm:cxn modelId="{86836042-FFF4-4033-8F25-CFFBD91CE105}" srcId="{12DF3199-14BE-4F15-8744-F590BB92141E}" destId="{1D1E51B5-6E64-46F1-BE24-9827396FE5F1}" srcOrd="0" destOrd="0" parTransId="{A540CA98-9496-41BC-9B07-A957C08DD22D}" sibTransId="{1CAF4166-4BA3-48D0-A402-7774A94782C4}"/>
    <dgm:cxn modelId="{1D3A5F43-2DD5-46F8-9F37-A2EB96CE20A0}" type="presOf" srcId="{1D1E51B5-6E64-46F1-BE24-9827396FE5F1}" destId="{C26EC47C-C70E-418D-A922-47BCB6658D0C}" srcOrd="0" destOrd="1" presId="urn:microsoft.com/office/officeart/2005/8/layout/vList4"/>
    <dgm:cxn modelId="{489FD763-061B-4AAB-92FF-94B1D3EDB193}" type="presOf" srcId="{1341BEFA-9DCF-4D71-891F-90FB9DD043BA}" destId="{1DC76B6E-F389-4645-9406-2F0CD2C0AF24}" srcOrd="0" destOrd="0" presId="urn:microsoft.com/office/officeart/2005/8/layout/vList4"/>
    <dgm:cxn modelId="{A0906944-5193-44CA-A08F-5F532DF37F6E}" type="presOf" srcId="{12DF3199-14BE-4F15-8744-F590BB92141E}" destId="{C26EC47C-C70E-418D-A922-47BCB6658D0C}" srcOrd="0" destOrd="0" presId="urn:microsoft.com/office/officeart/2005/8/layout/vList4"/>
    <dgm:cxn modelId="{E0AEFE72-0494-42AF-904D-F6CDA705FA59}" type="presOf" srcId="{9C0BABAF-BC34-4B5D-902C-3AEF577756A3}" destId="{87B9BA61-CA36-4BB6-9D12-CC2109DFA58C}" srcOrd="0" destOrd="1" presId="urn:microsoft.com/office/officeart/2005/8/layout/vList4"/>
    <dgm:cxn modelId="{A1081A77-AD83-481E-B7A2-3F6331A29E0C}" srcId="{B55A3A3B-5DE1-4261-A7BA-E4E853D278C1}" destId="{3B6D74D7-362C-4ACD-A10D-1D53DD41D4C9}" srcOrd="2" destOrd="0" parTransId="{3696D885-664F-4AE7-A0DD-252CDF224DA9}" sibTransId="{E968D31B-7D08-4990-97E7-4A6719EC691D}"/>
    <dgm:cxn modelId="{6B50187B-E8AF-4655-B81F-9FCFE6649CF8}" type="presOf" srcId="{9E775F0C-160C-4804-97D4-BB838FE5C68C}" destId="{F638A044-8ACB-4163-A4EF-C7CE2AEFCAFA}" srcOrd="1" destOrd="2" presId="urn:microsoft.com/office/officeart/2005/8/layout/vList4"/>
    <dgm:cxn modelId="{F351D07E-3479-4AB5-80D9-134BBC6DFB09}" srcId="{40BC9CC7-09C3-425A-B71C-532CD9D8142D}" destId="{9E775F0C-160C-4804-97D4-BB838FE5C68C}" srcOrd="1" destOrd="0" parTransId="{8626F845-1D49-4257-A144-75D72A6068F8}" sibTransId="{A2CA79D6-5FA7-4AFF-B1BD-E106786B9735}"/>
    <dgm:cxn modelId="{ED735785-EAE6-4E64-A2FB-AD1E5D7E1005}" type="presOf" srcId="{3B6D74D7-362C-4ACD-A10D-1D53DD41D4C9}" destId="{05688CFB-68A1-400B-AF40-B7DFDE8338CF}" srcOrd="1" destOrd="0" presId="urn:microsoft.com/office/officeart/2005/8/layout/vList4"/>
    <dgm:cxn modelId="{27E7398C-C17D-4832-B4BF-417B9CDC04D8}" type="presOf" srcId="{40BC9CC7-09C3-425A-B71C-532CD9D8142D}" destId="{F638A044-8ACB-4163-A4EF-C7CE2AEFCAFA}" srcOrd="1" destOrd="0" presId="urn:microsoft.com/office/officeart/2005/8/layout/vList4"/>
    <dgm:cxn modelId="{0345A08E-675A-4E2B-8639-F8E1CBE55C48}" type="presOf" srcId="{E30C4B1B-7716-4F89-B1FC-14E64AAE6474}" destId="{1DC76B6E-F389-4645-9406-2F0CD2C0AF24}" srcOrd="0" destOrd="1" presId="urn:microsoft.com/office/officeart/2005/8/layout/vList4"/>
    <dgm:cxn modelId="{8148A09A-07BF-48A1-92EF-1D6C42BC35A1}" srcId="{40BC9CC7-09C3-425A-B71C-532CD9D8142D}" destId="{A9189574-B2BA-4A2C-BF04-88665C2A3377}" srcOrd="0" destOrd="0" parTransId="{0596336C-9E6F-41A3-8107-CA4364FCB946}" sibTransId="{1484B35F-0F2C-427B-A92F-CC2482C583E5}"/>
    <dgm:cxn modelId="{9577ED9B-3A9A-4EB2-A195-D8D99041A61B}" type="presOf" srcId="{9C0BABAF-BC34-4B5D-902C-3AEF577756A3}" destId="{05688CFB-68A1-400B-AF40-B7DFDE8338CF}" srcOrd="1" destOrd="1" presId="urn:microsoft.com/office/officeart/2005/8/layout/vList4"/>
    <dgm:cxn modelId="{584054B1-3CDE-4E6E-9754-AB9377919DB1}" srcId="{3B6D74D7-362C-4ACD-A10D-1D53DD41D4C9}" destId="{9C0BABAF-BC34-4B5D-902C-3AEF577756A3}" srcOrd="0" destOrd="0" parTransId="{0E591CE4-F2AC-4355-B82B-CED88563C6A5}" sibTransId="{171F93E9-C8AE-40B7-87A6-669F31171915}"/>
    <dgm:cxn modelId="{923488B1-0FC6-4A7D-8E31-3D6823157F05}" type="presOf" srcId="{B55A3A3B-5DE1-4261-A7BA-E4E853D278C1}" destId="{DD44B335-5379-4311-8DC5-7434AD76DD1D}" srcOrd="0" destOrd="0" presId="urn:microsoft.com/office/officeart/2005/8/layout/vList4"/>
    <dgm:cxn modelId="{3D61B3B4-3319-4EB6-957A-8B3779C4F8A7}" type="presOf" srcId="{E30C4B1B-7716-4F89-B1FC-14E64AAE6474}" destId="{FCA97FC3-70FE-44E6-89F5-5A1E892AA808}" srcOrd="1" destOrd="1" presId="urn:microsoft.com/office/officeart/2005/8/layout/vList4"/>
    <dgm:cxn modelId="{43036DB7-AEE6-4716-9B62-7DC23DC26960}" srcId="{3B6D74D7-362C-4ACD-A10D-1D53DD41D4C9}" destId="{815958D7-533E-4EB7-8895-CFAC0D6DD585}" srcOrd="1" destOrd="0" parTransId="{5FA45A3A-4381-45DB-9E15-937AFDD27F22}" sibTransId="{393D3671-A300-4420-BDA7-C6EF5A5231C6}"/>
    <dgm:cxn modelId="{D75CB6BB-5D57-42C5-A417-E4757220400D}" srcId="{B55A3A3B-5DE1-4261-A7BA-E4E853D278C1}" destId="{40BC9CC7-09C3-425A-B71C-532CD9D8142D}" srcOrd="3" destOrd="0" parTransId="{7611D017-3F47-4BD5-9DF2-54A953280AA1}" sibTransId="{0A94E7C5-3357-4E3A-BC79-A31DE362ECBD}"/>
    <dgm:cxn modelId="{79174DD6-511C-4195-B6CC-6ACDC6350D53}" type="presOf" srcId="{1D1E51B5-6E64-46F1-BE24-9827396FE5F1}" destId="{275FB58E-6452-44E5-AF71-63B1EA21D71D}" srcOrd="1" destOrd="1" presId="urn:microsoft.com/office/officeart/2005/8/layout/vList4"/>
    <dgm:cxn modelId="{FE7C36F2-7D09-4712-A5F6-8B1C12BFBBA5}" srcId="{1341BEFA-9DCF-4D71-891F-90FB9DD043BA}" destId="{E30C4B1B-7716-4F89-B1FC-14E64AAE6474}" srcOrd="0" destOrd="0" parTransId="{67393AE1-C05E-4930-B2BE-F23135AF7EA9}" sibTransId="{67B9E7AE-42E9-4BCA-B06C-F1152AC10D21}"/>
    <dgm:cxn modelId="{980FFE04-E4B3-4301-B067-8CDD8E2F57AA}" type="presParOf" srcId="{DD44B335-5379-4311-8DC5-7434AD76DD1D}" destId="{815D3F0A-13EE-4AEA-AEBB-ADA14C4AC914}" srcOrd="0" destOrd="0" presId="urn:microsoft.com/office/officeart/2005/8/layout/vList4"/>
    <dgm:cxn modelId="{025F841A-E3CF-449E-A64D-20504595450A}" type="presParOf" srcId="{815D3F0A-13EE-4AEA-AEBB-ADA14C4AC914}" destId="{1DC76B6E-F389-4645-9406-2F0CD2C0AF24}" srcOrd="0" destOrd="0" presId="urn:microsoft.com/office/officeart/2005/8/layout/vList4"/>
    <dgm:cxn modelId="{443AABE6-8877-4DB1-89F2-5BDDEB657A9D}" type="presParOf" srcId="{815D3F0A-13EE-4AEA-AEBB-ADA14C4AC914}" destId="{14BFE421-D041-4244-A0E2-373BAD7A2C9B}" srcOrd="1" destOrd="0" presId="urn:microsoft.com/office/officeart/2005/8/layout/vList4"/>
    <dgm:cxn modelId="{DB277BF4-7934-4C92-9CFB-99477838ADE2}" type="presParOf" srcId="{815D3F0A-13EE-4AEA-AEBB-ADA14C4AC914}" destId="{FCA97FC3-70FE-44E6-89F5-5A1E892AA808}" srcOrd="2" destOrd="0" presId="urn:microsoft.com/office/officeart/2005/8/layout/vList4"/>
    <dgm:cxn modelId="{577AA337-5DA8-45A8-AB42-8EE0D9964868}" type="presParOf" srcId="{DD44B335-5379-4311-8DC5-7434AD76DD1D}" destId="{B8CF82F1-24CA-420A-B515-FC9DEF6F34D9}" srcOrd="1" destOrd="0" presId="urn:microsoft.com/office/officeart/2005/8/layout/vList4"/>
    <dgm:cxn modelId="{A6B590FB-3078-4EDC-BCFD-9314AA838A13}" type="presParOf" srcId="{DD44B335-5379-4311-8DC5-7434AD76DD1D}" destId="{D1ACACA6-C167-414B-8872-3A463B9A1D1F}" srcOrd="2" destOrd="0" presId="urn:microsoft.com/office/officeart/2005/8/layout/vList4"/>
    <dgm:cxn modelId="{30E6D58A-F24E-41EC-9BAC-1A14EF0C9EF8}" type="presParOf" srcId="{D1ACACA6-C167-414B-8872-3A463B9A1D1F}" destId="{C26EC47C-C70E-418D-A922-47BCB6658D0C}" srcOrd="0" destOrd="0" presId="urn:microsoft.com/office/officeart/2005/8/layout/vList4"/>
    <dgm:cxn modelId="{0E93BCB2-78CA-444E-BC13-8F50F1FF97F2}" type="presParOf" srcId="{D1ACACA6-C167-414B-8872-3A463B9A1D1F}" destId="{714E6EE0-EB22-44D8-A10C-66AC369F7029}" srcOrd="1" destOrd="0" presId="urn:microsoft.com/office/officeart/2005/8/layout/vList4"/>
    <dgm:cxn modelId="{0269AA09-7174-4E1F-945D-577FD97E6961}" type="presParOf" srcId="{D1ACACA6-C167-414B-8872-3A463B9A1D1F}" destId="{275FB58E-6452-44E5-AF71-63B1EA21D71D}" srcOrd="2" destOrd="0" presId="urn:microsoft.com/office/officeart/2005/8/layout/vList4"/>
    <dgm:cxn modelId="{00E151E1-8FF8-4EB9-8912-DC69B32DC677}" type="presParOf" srcId="{DD44B335-5379-4311-8DC5-7434AD76DD1D}" destId="{E25A3D61-10AE-40CE-B82E-3B401DFECA47}" srcOrd="3" destOrd="0" presId="urn:microsoft.com/office/officeart/2005/8/layout/vList4"/>
    <dgm:cxn modelId="{509F7A57-62FB-4992-A811-920AFFC1721B}" type="presParOf" srcId="{DD44B335-5379-4311-8DC5-7434AD76DD1D}" destId="{8C0028E7-F090-4A11-A8E4-3D2562A07048}" srcOrd="4" destOrd="0" presId="urn:microsoft.com/office/officeart/2005/8/layout/vList4"/>
    <dgm:cxn modelId="{49AD69C2-C141-428D-A3FB-E5099BDE44CF}" type="presParOf" srcId="{8C0028E7-F090-4A11-A8E4-3D2562A07048}" destId="{87B9BA61-CA36-4BB6-9D12-CC2109DFA58C}" srcOrd="0" destOrd="0" presId="urn:microsoft.com/office/officeart/2005/8/layout/vList4"/>
    <dgm:cxn modelId="{850C7C88-0FF1-4D02-BB32-0B5BAA89D528}" type="presParOf" srcId="{8C0028E7-F090-4A11-A8E4-3D2562A07048}" destId="{626C3AAC-18DF-4C54-97DA-DE52322E4971}" srcOrd="1" destOrd="0" presId="urn:microsoft.com/office/officeart/2005/8/layout/vList4"/>
    <dgm:cxn modelId="{9493241F-D7C4-436A-ADE5-40D93E678251}" type="presParOf" srcId="{8C0028E7-F090-4A11-A8E4-3D2562A07048}" destId="{05688CFB-68A1-400B-AF40-B7DFDE8338CF}" srcOrd="2" destOrd="0" presId="urn:microsoft.com/office/officeart/2005/8/layout/vList4"/>
    <dgm:cxn modelId="{668F7846-A535-40B7-9908-E0AB8AB0843F}" type="presParOf" srcId="{DD44B335-5379-4311-8DC5-7434AD76DD1D}" destId="{37BD5AF3-57F0-4770-804D-861518D45D26}" srcOrd="5" destOrd="0" presId="urn:microsoft.com/office/officeart/2005/8/layout/vList4"/>
    <dgm:cxn modelId="{FEA443CC-3610-41EB-8F12-D291313F62CD}" type="presParOf" srcId="{DD44B335-5379-4311-8DC5-7434AD76DD1D}" destId="{5DB53A8A-8AA6-404B-A581-191B22A607C3}" srcOrd="6" destOrd="0" presId="urn:microsoft.com/office/officeart/2005/8/layout/vList4"/>
    <dgm:cxn modelId="{13CB3C47-D425-41EE-BE1A-2220C2A3BC43}" type="presParOf" srcId="{5DB53A8A-8AA6-404B-A581-191B22A607C3}" destId="{9DE898F5-1D8F-4581-B805-46F39A40228B}" srcOrd="0" destOrd="0" presId="urn:microsoft.com/office/officeart/2005/8/layout/vList4"/>
    <dgm:cxn modelId="{65302574-3294-41C9-858D-E1FA9B4ECC6D}" type="presParOf" srcId="{5DB53A8A-8AA6-404B-A581-191B22A607C3}" destId="{872ABF1C-6BFD-4846-B092-8504D047AAFD}" srcOrd="1" destOrd="0" presId="urn:microsoft.com/office/officeart/2005/8/layout/vList4"/>
    <dgm:cxn modelId="{8EC7FC7C-E072-421F-8E45-0CE299483470}" type="presParOf" srcId="{5DB53A8A-8AA6-404B-A581-191B22A607C3}" destId="{F638A044-8ACB-4163-A4EF-C7CE2AEFCA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5A3A3B-5DE1-4261-A7BA-E4E853D278C1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1341BEFA-9DCF-4D71-891F-90FB9DD043BA}">
      <dgm:prSet phldrT="[Testo]" custT="1"/>
      <dgm:spPr/>
      <dgm:t>
        <a:bodyPr/>
        <a:lstStyle/>
        <a:p>
          <a:r>
            <a:rPr lang="it-IT" sz="1800" b="1" dirty="0"/>
            <a:t>PROTEINE</a:t>
          </a:r>
          <a:r>
            <a:rPr lang="it-IT" sz="1800" dirty="0"/>
            <a:t> (30 g/die)</a:t>
          </a:r>
        </a:p>
      </dgm:t>
    </dgm:pt>
    <dgm:pt modelId="{3521081B-92A7-43C1-8203-8BB05594AA57}" type="parTrans" cxnId="{B7E6CD60-3A11-4388-A47A-D4AD2AC1FFD7}">
      <dgm:prSet/>
      <dgm:spPr/>
      <dgm:t>
        <a:bodyPr/>
        <a:lstStyle/>
        <a:p>
          <a:endParaRPr lang="it-IT" sz="2000"/>
        </a:p>
      </dgm:t>
    </dgm:pt>
    <dgm:pt modelId="{1AF644A5-1AC4-424E-B6C3-5ADB49A2501B}" type="sibTrans" cxnId="{B7E6CD60-3A11-4388-A47A-D4AD2AC1FFD7}">
      <dgm:prSet/>
      <dgm:spPr/>
      <dgm:t>
        <a:bodyPr/>
        <a:lstStyle/>
        <a:p>
          <a:endParaRPr lang="it-IT" sz="2000"/>
        </a:p>
      </dgm:t>
    </dgm:pt>
    <dgm:pt modelId="{E30C4B1B-7716-4F89-B1FC-14E64AAE6474}">
      <dgm:prSet phldrT="[Testo]" custT="1"/>
      <dgm:spPr/>
      <dgm:t>
        <a:bodyPr/>
        <a:lstStyle/>
        <a:p>
          <a:r>
            <a:rPr lang="it-IT" sz="1400" dirty="0"/>
            <a:t>Da assumere come spuntino a metà mattina e a metà pomeriggio </a:t>
          </a:r>
        </a:p>
      </dgm:t>
    </dgm:pt>
    <dgm:pt modelId="{67393AE1-C05E-4930-B2BE-F23135AF7EA9}" type="parTrans" cxnId="{FE7C36F2-7D09-4712-A5F6-8B1C12BFBBA5}">
      <dgm:prSet/>
      <dgm:spPr/>
      <dgm:t>
        <a:bodyPr/>
        <a:lstStyle/>
        <a:p>
          <a:endParaRPr lang="it-IT" sz="2000"/>
        </a:p>
      </dgm:t>
    </dgm:pt>
    <dgm:pt modelId="{67B9E7AE-42E9-4BCA-B06C-F1152AC10D21}" type="sibTrans" cxnId="{FE7C36F2-7D09-4712-A5F6-8B1C12BFBBA5}">
      <dgm:prSet/>
      <dgm:spPr/>
      <dgm:t>
        <a:bodyPr/>
        <a:lstStyle/>
        <a:p>
          <a:endParaRPr lang="it-IT" sz="2000"/>
        </a:p>
      </dgm:t>
    </dgm:pt>
    <dgm:pt modelId="{12DF3199-14BE-4F15-8744-F590BB92141E}">
      <dgm:prSet phldrT="[Testo]" custT="1"/>
      <dgm:spPr/>
      <dgm:t>
        <a:bodyPr/>
        <a:lstStyle/>
        <a:p>
          <a:r>
            <a:rPr lang="it-IT" sz="1800" b="1" dirty="0"/>
            <a:t>AMINOACIDI ESSENZIALI</a:t>
          </a:r>
        </a:p>
      </dgm:t>
    </dgm:pt>
    <dgm:pt modelId="{1E27A35B-D057-4F37-AA03-CF4AAC945466}" type="parTrans" cxnId="{788FE213-6512-486B-AC5E-76647B4C3303}">
      <dgm:prSet/>
      <dgm:spPr/>
      <dgm:t>
        <a:bodyPr/>
        <a:lstStyle/>
        <a:p>
          <a:endParaRPr lang="it-IT" sz="2000"/>
        </a:p>
      </dgm:t>
    </dgm:pt>
    <dgm:pt modelId="{452DCEC8-5747-4958-8A7E-500F5F81BF10}" type="sibTrans" cxnId="{788FE213-6512-486B-AC5E-76647B4C3303}">
      <dgm:prSet/>
      <dgm:spPr/>
      <dgm:t>
        <a:bodyPr/>
        <a:lstStyle/>
        <a:p>
          <a:endParaRPr lang="it-IT" sz="2000"/>
        </a:p>
      </dgm:t>
    </dgm:pt>
    <dgm:pt modelId="{1D1E51B5-6E64-46F1-BE24-9827396FE5F1}">
      <dgm:prSet phldrT="[Testo]" custT="1"/>
      <dgm:spPr/>
      <dgm:t>
        <a:bodyPr/>
        <a:lstStyle/>
        <a:p>
          <a:r>
            <a:rPr lang="it-IT" sz="1400" dirty="0"/>
            <a:t>Da assumere a digiuno o dopo l’attività fisica</a:t>
          </a:r>
        </a:p>
      </dgm:t>
    </dgm:pt>
    <dgm:pt modelId="{A540CA98-9496-41BC-9B07-A957C08DD22D}" type="parTrans" cxnId="{86836042-FFF4-4033-8F25-CFFBD91CE105}">
      <dgm:prSet/>
      <dgm:spPr/>
      <dgm:t>
        <a:bodyPr/>
        <a:lstStyle/>
        <a:p>
          <a:endParaRPr lang="it-IT" sz="2000"/>
        </a:p>
      </dgm:t>
    </dgm:pt>
    <dgm:pt modelId="{1CAF4166-4BA3-48D0-A402-7774A94782C4}" type="sibTrans" cxnId="{86836042-FFF4-4033-8F25-CFFBD91CE105}">
      <dgm:prSet/>
      <dgm:spPr/>
      <dgm:t>
        <a:bodyPr/>
        <a:lstStyle/>
        <a:p>
          <a:endParaRPr lang="it-IT" sz="2000"/>
        </a:p>
      </dgm:t>
    </dgm:pt>
    <dgm:pt modelId="{3B6D74D7-362C-4ACD-A10D-1D53DD41D4C9}">
      <dgm:prSet phldrT="[Testo]" custT="1"/>
      <dgm:spPr/>
      <dgm:t>
        <a:bodyPr/>
        <a:lstStyle/>
        <a:p>
          <a:r>
            <a:rPr lang="it-IT" sz="1800" b="1" dirty="0"/>
            <a:t>VITAMINE E MINERALI</a:t>
          </a:r>
        </a:p>
      </dgm:t>
    </dgm:pt>
    <dgm:pt modelId="{3696D885-664F-4AE7-A0DD-252CDF224DA9}" type="parTrans" cxnId="{A1081A77-AD83-481E-B7A2-3F6331A29E0C}">
      <dgm:prSet/>
      <dgm:spPr/>
      <dgm:t>
        <a:bodyPr/>
        <a:lstStyle/>
        <a:p>
          <a:endParaRPr lang="it-IT" sz="2000"/>
        </a:p>
      </dgm:t>
    </dgm:pt>
    <dgm:pt modelId="{E968D31B-7D08-4990-97E7-4A6719EC691D}" type="sibTrans" cxnId="{A1081A77-AD83-481E-B7A2-3F6331A29E0C}">
      <dgm:prSet/>
      <dgm:spPr/>
      <dgm:t>
        <a:bodyPr/>
        <a:lstStyle/>
        <a:p>
          <a:endParaRPr lang="it-IT" sz="2000"/>
        </a:p>
      </dgm:t>
    </dgm:pt>
    <dgm:pt modelId="{9C0BABAF-BC34-4B5D-902C-3AEF577756A3}">
      <dgm:prSet phldrT="[Testo]" custT="1"/>
      <dgm:spPr/>
      <dgm:t>
        <a:bodyPr/>
        <a:lstStyle/>
        <a:p>
          <a:r>
            <a:rPr lang="it-IT" sz="1400" dirty="0"/>
            <a:t>Calcio, magnesio, ferro, zinco, rame, cromo, selenio, iodio, manganese</a:t>
          </a:r>
        </a:p>
      </dgm:t>
    </dgm:pt>
    <dgm:pt modelId="{0E591CE4-F2AC-4355-B82B-CED88563C6A5}" type="parTrans" cxnId="{584054B1-3CDE-4E6E-9754-AB9377919DB1}">
      <dgm:prSet/>
      <dgm:spPr/>
      <dgm:t>
        <a:bodyPr/>
        <a:lstStyle/>
        <a:p>
          <a:endParaRPr lang="it-IT" sz="2000"/>
        </a:p>
      </dgm:t>
    </dgm:pt>
    <dgm:pt modelId="{171F93E9-C8AE-40B7-87A6-669F31171915}" type="sibTrans" cxnId="{584054B1-3CDE-4E6E-9754-AB9377919DB1}">
      <dgm:prSet/>
      <dgm:spPr/>
      <dgm:t>
        <a:bodyPr/>
        <a:lstStyle/>
        <a:p>
          <a:endParaRPr lang="it-IT" sz="2000"/>
        </a:p>
      </dgm:t>
    </dgm:pt>
    <dgm:pt modelId="{40BC9CC7-09C3-425A-B71C-532CD9D8142D}">
      <dgm:prSet phldrT="[Testo]" custT="1"/>
      <dgm:spPr/>
      <dgm:t>
        <a:bodyPr/>
        <a:lstStyle/>
        <a:p>
          <a:r>
            <a:rPr lang="it-IT" sz="1800" b="1" dirty="0"/>
            <a:t>VITAMINA D</a:t>
          </a:r>
        </a:p>
      </dgm:t>
    </dgm:pt>
    <dgm:pt modelId="{7611D017-3F47-4BD5-9DF2-54A953280AA1}" type="parTrans" cxnId="{D75CB6BB-5D57-42C5-A417-E4757220400D}">
      <dgm:prSet/>
      <dgm:spPr/>
      <dgm:t>
        <a:bodyPr/>
        <a:lstStyle/>
        <a:p>
          <a:endParaRPr lang="it-IT" sz="2000"/>
        </a:p>
      </dgm:t>
    </dgm:pt>
    <dgm:pt modelId="{0A94E7C5-3357-4E3A-BC79-A31DE362ECBD}" type="sibTrans" cxnId="{D75CB6BB-5D57-42C5-A417-E4757220400D}">
      <dgm:prSet/>
      <dgm:spPr/>
      <dgm:t>
        <a:bodyPr/>
        <a:lstStyle/>
        <a:p>
          <a:endParaRPr lang="it-IT" sz="2000"/>
        </a:p>
      </dgm:t>
    </dgm:pt>
    <dgm:pt modelId="{815958D7-533E-4EB7-8895-CFAC0D6DD585}">
      <dgm:prSet phldrT="[Testo]" custT="1"/>
      <dgm:spPr/>
      <dgm:t>
        <a:bodyPr/>
        <a:lstStyle/>
        <a:p>
          <a:r>
            <a:rPr lang="it-IT" sz="1400" dirty="0" err="1"/>
            <a:t>Vit</a:t>
          </a:r>
          <a:r>
            <a:rPr lang="it-IT" sz="1400" dirty="0"/>
            <a:t> C, niacina, </a:t>
          </a:r>
          <a:r>
            <a:rPr lang="it-IT" sz="1400" dirty="0" err="1"/>
            <a:t>vit</a:t>
          </a:r>
          <a:r>
            <a:rPr lang="it-IT" sz="1400" dirty="0"/>
            <a:t> del gruppo B, </a:t>
          </a:r>
          <a:r>
            <a:rPr lang="it-IT" sz="1400" dirty="0" err="1"/>
            <a:t>vit</a:t>
          </a:r>
          <a:r>
            <a:rPr lang="it-IT" sz="1400" dirty="0"/>
            <a:t> A, </a:t>
          </a:r>
          <a:r>
            <a:rPr lang="it-IT" sz="1400" dirty="0" err="1"/>
            <a:t>vit</a:t>
          </a:r>
          <a:r>
            <a:rPr lang="it-IT" sz="1400" dirty="0"/>
            <a:t> D, </a:t>
          </a:r>
          <a:r>
            <a:rPr lang="it-IT" sz="1400" dirty="0" err="1"/>
            <a:t>vit</a:t>
          </a:r>
          <a:r>
            <a:rPr lang="it-IT" sz="1400" dirty="0"/>
            <a:t> E, </a:t>
          </a:r>
          <a:r>
            <a:rPr lang="it-IT" sz="1400" dirty="0" err="1"/>
            <a:t>vit</a:t>
          </a:r>
          <a:r>
            <a:rPr lang="it-IT" sz="1400" dirty="0"/>
            <a:t> K2, acido folico, biotina</a:t>
          </a:r>
        </a:p>
      </dgm:t>
    </dgm:pt>
    <dgm:pt modelId="{5FA45A3A-4381-45DB-9E15-937AFDD27F22}" type="parTrans" cxnId="{43036DB7-AEE6-4716-9B62-7DC23DC26960}">
      <dgm:prSet/>
      <dgm:spPr/>
      <dgm:t>
        <a:bodyPr/>
        <a:lstStyle/>
        <a:p>
          <a:endParaRPr lang="it-IT" sz="2000"/>
        </a:p>
      </dgm:t>
    </dgm:pt>
    <dgm:pt modelId="{393D3671-A300-4420-BDA7-C6EF5A5231C6}" type="sibTrans" cxnId="{43036DB7-AEE6-4716-9B62-7DC23DC26960}">
      <dgm:prSet/>
      <dgm:spPr/>
      <dgm:t>
        <a:bodyPr/>
        <a:lstStyle/>
        <a:p>
          <a:endParaRPr lang="it-IT" sz="2000"/>
        </a:p>
      </dgm:t>
    </dgm:pt>
    <dgm:pt modelId="{A9189574-B2BA-4A2C-BF04-88665C2A3377}">
      <dgm:prSet phldrT="[Testo]" custT="1"/>
      <dgm:spPr/>
      <dgm:t>
        <a:bodyPr/>
        <a:lstStyle/>
        <a:p>
          <a:r>
            <a:rPr lang="it-IT" sz="1400" dirty="0"/>
            <a:t>1000 U/die come prevenzione</a:t>
          </a:r>
        </a:p>
      </dgm:t>
    </dgm:pt>
    <dgm:pt modelId="{0596336C-9E6F-41A3-8107-CA4364FCB946}" type="parTrans" cxnId="{8148A09A-07BF-48A1-92EF-1D6C42BC35A1}">
      <dgm:prSet/>
      <dgm:spPr/>
      <dgm:t>
        <a:bodyPr/>
        <a:lstStyle/>
        <a:p>
          <a:endParaRPr lang="it-IT" sz="2000"/>
        </a:p>
      </dgm:t>
    </dgm:pt>
    <dgm:pt modelId="{1484B35F-0F2C-427B-A92F-CC2482C583E5}" type="sibTrans" cxnId="{8148A09A-07BF-48A1-92EF-1D6C42BC35A1}">
      <dgm:prSet/>
      <dgm:spPr/>
      <dgm:t>
        <a:bodyPr/>
        <a:lstStyle/>
        <a:p>
          <a:endParaRPr lang="it-IT" sz="2000"/>
        </a:p>
      </dgm:t>
    </dgm:pt>
    <dgm:pt modelId="{9E775F0C-160C-4804-97D4-BB838FE5C68C}">
      <dgm:prSet phldrT="[Testo]" custT="1"/>
      <dgm:spPr/>
      <dgm:t>
        <a:bodyPr/>
        <a:lstStyle/>
        <a:p>
          <a:r>
            <a:rPr lang="it-IT" sz="1400" dirty="0"/>
            <a:t>Dosaggio superiore in caso di carenza</a:t>
          </a:r>
        </a:p>
      </dgm:t>
    </dgm:pt>
    <dgm:pt modelId="{8626F845-1D49-4257-A144-75D72A6068F8}" type="parTrans" cxnId="{F351D07E-3479-4AB5-80D9-134BBC6DFB09}">
      <dgm:prSet/>
      <dgm:spPr/>
      <dgm:t>
        <a:bodyPr/>
        <a:lstStyle/>
        <a:p>
          <a:endParaRPr lang="it-IT" sz="2000"/>
        </a:p>
      </dgm:t>
    </dgm:pt>
    <dgm:pt modelId="{A2CA79D6-5FA7-4AFF-B1BD-E106786B9735}" type="sibTrans" cxnId="{F351D07E-3479-4AB5-80D9-134BBC6DFB09}">
      <dgm:prSet/>
      <dgm:spPr/>
      <dgm:t>
        <a:bodyPr/>
        <a:lstStyle/>
        <a:p>
          <a:endParaRPr lang="it-IT" sz="2000"/>
        </a:p>
      </dgm:t>
    </dgm:pt>
    <dgm:pt modelId="{BC9A775C-B146-45D1-92FB-2A01B675539C}">
      <dgm:prSet phldrT="[Testo]" custT="1"/>
      <dgm:spPr/>
      <dgm:t>
        <a:bodyPr/>
        <a:lstStyle/>
        <a:p>
          <a:r>
            <a:rPr lang="it-IT" sz="1800" b="1" dirty="0"/>
            <a:t>CALCIO</a:t>
          </a:r>
        </a:p>
      </dgm:t>
    </dgm:pt>
    <dgm:pt modelId="{7F4ED77E-9709-4ECB-BD96-48B3EBCE16B3}" type="parTrans" cxnId="{746A189F-5D8B-48B1-934E-4E077B0D0F54}">
      <dgm:prSet/>
      <dgm:spPr/>
      <dgm:t>
        <a:bodyPr/>
        <a:lstStyle/>
        <a:p>
          <a:endParaRPr lang="it-IT" sz="2000"/>
        </a:p>
      </dgm:t>
    </dgm:pt>
    <dgm:pt modelId="{2692DCB7-1A32-41DD-85BC-07DA275C1EAC}" type="sibTrans" cxnId="{746A189F-5D8B-48B1-934E-4E077B0D0F54}">
      <dgm:prSet/>
      <dgm:spPr/>
      <dgm:t>
        <a:bodyPr/>
        <a:lstStyle/>
        <a:p>
          <a:endParaRPr lang="it-IT" sz="2000"/>
        </a:p>
      </dgm:t>
    </dgm:pt>
    <dgm:pt modelId="{EAF3B31A-D29E-4815-AD40-C20446C88810}">
      <dgm:prSet phldrT="[Testo]" custT="1"/>
      <dgm:spPr/>
      <dgm:t>
        <a:bodyPr/>
        <a:lstStyle/>
        <a:p>
          <a:r>
            <a:rPr lang="it-IT" sz="1400" dirty="0"/>
            <a:t>500 mg/die</a:t>
          </a:r>
        </a:p>
      </dgm:t>
    </dgm:pt>
    <dgm:pt modelId="{8E5D31DC-DF23-43C1-9F1A-CE5A39B20ECF}" type="parTrans" cxnId="{20DA5859-8EC1-45C4-8944-1F281CFAE1F7}">
      <dgm:prSet/>
      <dgm:spPr/>
      <dgm:t>
        <a:bodyPr/>
        <a:lstStyle/>
        <a:p>
          <a:endParaRPr lang="it-IT" sz="2000"/>
        </a:p>
      </dgm:t>
    </dgm:pt>
    <dgm:pt modelId="{BED9C89B-DAB8-4525-8E2D-409437EDC556}" type="sibTrans" cxnId="{20DA5859-8EC1-45C4-8944-1F281CFAE1F7}">
      <dgm:prSet/>
      <dgm:spPr/>
      <dgm:t>
        <a:bodyPr/>
        <a:lstStyle/>
        <a:p>
          <a:endParaRPr lang="it-IT" sz="2000"/>
        </a:p>
      </dgm:t>
    </dgm:pt>
    <dgm:pt modelId="{DD44B335-5379-4311-8DC5-7434AD76DD1D}" type="pres">
      <dgm:prSet presAssocID="{B55A3A3B-5DE1-4261-A7BA-E4E853D278C1}" presName="linear" presStyleCnt="0">
        <dgm:presLayoutVars>
          <dgm:dir/>
          <dgm:resizeHandles val="exact"/>
        </dgm:presLayoutVars>
      </dgm:prSet>
      <dgm:spPr/>
    </dgm:pt>
    <dgm:pt modelId="{815D3F0A-13EE-4AEA-AEBB-ADA14C4AC914}" type="pres">
      <dgm:prSet presAssocID="{1341BEFA-9DCF-4D71-891F-90FB9DD043BA}" presName="comp" presStyleCnt="0"/>
      <dgm:spPr/>
    </dgm:pt>
    <dgm:pt modelId="{1DC76B6E-F389-4645-9406-2F0CD2C0AF24}" type="pres">
      <dgm:prSet presAssocID="{1341BEFA-9DCF-4D71-891F-90FB9DD043BA}" presName="box" presStyleLbl="node1" presStyleIdx="0" presStyleCnt="5"/>
      <dgm:spPr/>
    </dgm:pt>
    <dgm:pt modelId="{14BFE421-D041-4244-A0E2-373BAD7A2C9B}" type="pres">
      <dgm:prSet presAssocID="{1341BEFA-9DCF-4D71-891F-90FB9DD043BA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</dgm:spPr>
    </dgm:pt>
    <dgm:pt modelId="{FCA97FC3-70FE-44E6-89F5-5A1E892AA808}" type="pres">
      <dgm:prSet presAssocID="{1341BEFA-9DCF-4D71-891F-90FB9DD043BA}" presName="text" presStyleLbl="node1" presStyleIdx="0" presStyleCnt="5">
        <dgm:presLayoutVars>
          <dgm:bulletEnabled val="1"/>
        </dgm:presLayoutVars>
      </dgm:prSet>
      <dgm:spPr/>
    </dgm:pt>
    <dgm:pt modelId="{B8CF82F1-24CA-420A-B515-FC9DEF6F34D9}" type="pres">
      <dgm:prSet presAssocID="{1AF644A5-1AC4-424E-B6C3-5ADB49A2501B}" presName="spacer" presStyleCnt="0"/>
      <dgm:spPr/>
    </dgm:pt>
    <dgm:pt modelId="{D1ACACA6-C167-414B-8872-3A463B9A1D1F}" type="pres">
      <dgm:prSet presAssocID="{12DF3199-14BE-4F15-8744-F590BB92141E}" presName="comp" presStyleCnt="0"/>
      <dgm:spPr/>
    </dgm:pt>
    <dgm:pt modelId="{C26EC47C-C70E-418D-A922-47BCB6658D0C}" type="pres">
      <dgm:prSet presAssocID="{12DF3199-14BE-4F15-8744-F590BB92141E}" presName="box" presStyleLbl="node1" presStyleIdx="1" presStyleCnt="5"/>
      <dgm:spPr/>
    </dgm:pt>
    <dgm:pt modelId="{714E6EE0-EB22-44D8-A10C-66AC369F7029}" type="pres">
      <dgm:prSet presAssocID="{12DF3199-14BE-4F15-8744-F590BB92141E}" presName="img" presStyleLbl="fgImgPlace1" presStyleIdx="1" presStyleCnt="5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637" t="-4941" r="18065" b="1812"/>
          </a:stretch>
        </a:blipFill>
        <a:ln>
          <a:noFill/>
        </a:ln>
      </dgm:spPr>
    </dgm:pt>
    <dgm:pt modelId="{275FB58E-6452-44E5-AF71-63B1EA21D71D}" type="pres">
      <dgm:prSet presAssocID="{12DF3199-14BE-4F15-8744-F590BB92141E}" presName="text" presStyleLbl="node1" presStyleIdx="1" presStyleCnt="5">
        <dgm:presLayoutVars>
          <dgm:bulletEnabled val="1"/>
        </dgm:presLayoutVars>
      </dgm:prSet>
      <dgm:spPr/>
    </dgm:pt>
    <dgm:pt modelId="{E25A3D61-10AE-40CE-B82E-3B401DFECA47}" type="pres">
      <dgm:prSet presAssocID="{452DCEC8-5747-4958-8A7E-500F5F81BF10}" presName="spacer" presStyleCnt="0"/>
      <dgm:spPr/>
    </dgm:pt>
    <dgm:pt modelId="{8C0028E7-F090-4A11-A8E4-3D2562A07048}" type="pres">
      <dgm:prSet presAssocID="{3B6D74D7-362C-4ACD-A10D-1D53DD41D4C9}" presName="comp" presStyleCnt="0"/>
      <dgm:spPr/>
    </dgm:pt>
    <dgm:pt modelId="{87B9BA61-CA36-4BB6-9D12-CC2109DFA58C}" type="pres">
      <dgm:prSet presAssocID="{3B6D74D7-362C-4ACD-A10D-1D53DD41D4C9}" presName="box" presStyleLbl="node1" presStyleIdx="2" presStyleCnt="5"/>
      <dgm:spPr/>
    </dgm:pt>
    <dgm:pt modelId="{626C3AAC-18DF-4C54-97DA-DE52322E4971}" type="pres">
      <dgm:prSet presAssocID="{3B6D74D7-362C-4ACD-A10D-1D53DD41D4C9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</dgm:spPr>
    </dgm:pt>
    <dgm:pt modelId="{05688CFB-68A1-400B-AF40-B7DFDE8338CF}" type="pres">
      <dgm:prSet presAssocID="{3B6D74D7-362C-4ACD-A10D-1D53DD41D4C9}" presName="text" presStyleLbl="node1" presStyleIdx="2" presStyleCnt="5">
        <dgm:presLayoutVars>
          <dgm:bulletEnabled val="1"/>
        </dgm:presLayoutVars>
      </dgm:prSet>
      <dgm:spPr/>
    </dgm:pt>
    <dgm:pt modelId="{37BD5AF3-57F0-4770-804D-861518D45D26}" type="pres">
      <dgm:prSet presAssocID="{E968D31B-7D08-4990-97E7-4A6719EC691D}" presName="spacer" presStyleCnt="0"/>
      <dgm:spPr/>
    </dgm:pt>
    <dgm:pt modelId="{5DB53A8A-8AA6-404B-A581-191B22A607C3}" type="pres">
      <dgm:prSet presAssocID="{40BC9CC7-09C3-425A-B71C-532CD9D8142D}" presName="comp" presStyleCnt="0"/>
      <dgm:spPr/>
    </dgm:pt>
    <dgm:pt modelId="{9DE898F5-1D8F-4581-B805-46F39A40228B}" type="pres">
      <dgm:prSet presAssocID="{40BC9CC7-09C3-425A-B71C-532CD9D8142D}" presName="box" presStyleLbl="node1" presStyleIdx="3" presStyleCnt="5"/>
      <dgm:spPr/>
    </dgm:pt>
    <dgm:pt modelId="{872ABF1C-6BFD-4846-B092-8504D047AAFD}" type="pres">
      <dgm:prSet presAssocID="{40BC9CC7-09C3-425A-B71C-532CD9D8142D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</dgm:spPr>
    </dgm:pt>
    <dgm:pt modelId="{F638A044-8ACB-4163-A4EF-C7CE2AEFCAFA}" type="pres">
      <dgm:prSet presAssocID="{40BC9CC7-09C3-425A-B71C-532CD9D8142D}" presName="text" presStyleLbl="node1" presStyleIdx="3" presStyleCnt="5">
        <dgm:presLayoutVars>
          <dgm:bulletEnabled val="1"/>
        </dgm:presLayoutVars>
      </dgm:prSet>
      <dgm:spPr/>
    </dgm:pt>
    <dgm:pt modelId="{793697EB-3044-4277-97A3-E6E0E22329BE}" type="pres">
      <dgm:prSet presAssocID="{0A94E7C5-3357-4E3A-BC79-A31DE362ECBD}" presName="spacer" presStyleCnt="0"/>
      <dgm:spPr/>
    </dgm:pt>
    <dgm:pt modelId="{8974E22A-B6BC-4E86-A11D-056CB6A57F4D}" type="pres">
      <dgm:prSet presAssocID="{BC9A775C-B146-45D1-92FB-2A01B675539C}" presName="comp" presStyleCnt="0"/>
      <dgm:spPr/>
    </dgm:pt>
    <dgm:pt modelId="{2B51A351-47D3-4EDF-955B-27173D1BA66C}" type="pres">
      <dgm:prSet presAssocID="{BC9A775C-B146-45D1-92FB-2A01B675539C}" presName="box" presStyleLbl="node1" presStyleIdx="4" presStyleCnt="5"/>
      <dgm:spPr/>
    </dgm:pt>
    <dgm:pt modelId="{830FDF37-9EE8-4A2A-BB70-42F11D168A56}" type="pres">
      <dgm:prSet presAssocID="{BC9A775C-B146-45D1-92FB-2A01B675539C}" presName="img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t="-44000" b="-44000"/>
          </a:stretch>
        </a:blipFill>
        <a:ln>
          <a:noFill/>
        </a:ln>
      </dgm:spPr>
    </dgm:pt>
    <dgm:pt modelId="{A195FBA7-2190-442C-83CA-EF1FBF47DE86}" type="pres">
      <dgm:prSet presAssocID="{BC9A775C-B146-45D1-92FB-2A01B675539C}" presName="text" presStyleLbl="node1" presStyleIdx="4" presStyleCnt="5">
        <dgm:presLayoutVars>
          <dgm:bulletEnabled val="1"/>
        </dgm:presLayoutVars>
      </dgm:prSet>
      <dgm:spPr/>
    </dgm:pt>
  </dgm:ptLst>
  <dgm:cxnLst>
    <dgm:cxn modelId="{9E3AAB07-5CBC-42A3-9F44-C3029D202561}" type="presOf" srcId="{12DF3199-14BE-4F15-8744-F590BB92141E}" destId="{275FB58E-6452-44E5-AF71-63B1EA21D71D}" srcOrd="1" destOrd="0" presId="urn:microsoft.com/office/officeart/2005/8/layout/vList4"/>
    <dgm:cxn modelId="{B439D807-F35A-4E53-9796-04AA43450489}" type="presOf" srcId="{A9189574-B2BA-4A2C-BF04-88665C2A3377}" destId="{9DE898F5-1D8F-4581-B805-46F39A40228B}" srcOrd="0" destOrd="1" presId="urn:microsoft.com/office/officeart/2005/8/layout/vList4"/>
    <dgm:cxn modelId="{23A10412-B250-45E1-A4E1-54DC94A1DE74}" type="presOf" srcId="{40BC9CC7-09C3-425A-B71C-532CD9D8142D}" destId="{9DE898F5-1D8F-4581-B805-46F39A40228B}" srcOrd="0" destOrd="0" presId="urn:microsoft.com/office/officeart/2005/8/layout/vList4"/>
    <dgm:cxn modelId="{788FE213-6512-486B-AC5E-76647B4C3303}" srcId="{B55A3A3B-5DE1-4261-A7BA-E4E853D278C1}" destId="{12DF3199-14BE-4F15-8744-F590BB92141E}" srcOrd="1" destOrd="0" parTransId="{1E27A35B-D057-4F37-AA03-CF4AAC945466}" sibTransId="{452DCEC8-5747-4958-8A7E-500F5F81BF10}"/>
    <dgm:cxn modelId="{6ABBBB14-D068-46C4-91D6-3A40557C5950}" type="presOf" srcId="{BC9A775C-B146-45D1-92FB-2A01B675539C}" destId="{2B51A351-47D3-4EDF-955B-27173D1BA66C}" srcOrd="0" destOrd="0" presId="urn:microsoft.com/office/officeart/2005/8/layout/vList4"/>
    <dgm:cxn modelId="{891ED717-3213-4FD9-9F0A-23E993255AF8}" type="presOf" srcId="{815958D7-533E-4EB7-8895-CFAC0D6DD585}" destId="{87B9BA61-CA36-4BB6-9D12-CC2109DFA58C}" srcOrd="0" destOrd="2" presId="urn:microsoft.com/office/officeart/2005/8/layout/vList4"/>
    <dgm:cxn modelId="{9848A41D-3A2E-4F17-90BC-751BB2AB1272}" type="presOf" srcId="{1341BEFA-9DCF-4D71-891F-90FB9DD043BA}" destId="{FCA97FC3-70FE-44E6-89F5-5A1E892AA808}" srcOrd="1" destOrd="0" presId="urn:microsoft.com/office/officeart/2005/8/layout/vList4"/>
    <dgm:cxn modelId="{3101022B-D483-444C-A2CC-D206D6497CE5}" type="presOf" srcId="{9E775F0C-160C-4804-97D4-BB838FE5C68C}" destId="{9DE898F5-1D8F-4581-B805-46F39A40228B}" srcOrd="0" destOrd="2" presId="urn:microsoft.com/office/officeart/2005/8/layout/vList4"/>
    <dgm:cxn modelId="{098C8B30-6D9B-4E25-B42F-615E3EAD44F7}" type="presOf" srcId="{815958D7-533E-4EB7-8895-CFAC0D6DD585}" destId="{05688CFB-68A1-400B-AF40-B7DFDE8338CF}" srcOrd="1" destOrd="2" presId="urn:microsoft.com/office/officeart/2005/8/layout/vList4"/>
    <dgm:cxn modelId="{97BAA834-061C-42DB-BE33-5C90E58AED96}" type="presOf" srcId="{3B6D74D7-362C-4ACD-A10D-1D53DD41D4C9}" destId="{87B9BA61-CA36-4BB6-9D12-CC2109DFA58C}" srcOrd="0" destOrd="0" presId="urn:microsoft.com/office/officeart/2005/8/layout/vList4"/>
    <dgm:cxn modelId="{4845443D-4C3B-421F-8699-66F1BEEBF3EC}" type="presOf" srcId="{A9189574-B2BA-4A2C-BF04-88665C2A3377}" destId="{F638A044-8ACB-4163-A4EF-C7CE2AEFCAFA}" srcOrd="1" destOrd="1" presId="urn:microsoft.com/office/officeart/2005/8/layout/vList4"/>
    <dgm:cxn modelId="{B7E6CD60-3A11-4388-A47A-D4AD2AC1FFD7}" srcId="{B55A3A3B-5DE1-4261-A7BA-E4E853D278C1}" destId="{1341BEFA-9DCF-4D71-891F-90FB9DD043BA}" srcOrd="0" destOrd="0" parTransId="{3521081B-92A7-43C1-8203-8BB05594AA57}" sibTransId="{1AF644A5-1AC4-424E-B6C3-5ADB49A2501B}"/>
    <dgm:cxn modelId="{86836042-FFF4-4033-8F25-CFFBD91CE105}" srcId="{12DF3199-14BE-4F15-8744-F590BB92141E}" destId="{1D1E51B5-6E64-46F1-BE24-9827396FE5F1}" srcOrd="0" destOrd="0" parTransId="{A540CA98-9496-41BC-9B07-A957C08DD22D}" sibTransId="{1CAF4166-4BA3-48D0-A402-7774A94782C4}"/>
    <dgm:cxn modelId="{1D3A5F43-2DD5-46F8-9F37-A2EB96CE20A0}" type="presOf" srcId="{1D1E51B5-6E64-46F1-BE24-9827396FE5F1}" destId="{C26EC47C-C70E-418D-A922-47BCB6658D0C}" srcOrd="0" destOrd="1" presId="urn:microsoft.com/office/officeart/2005/8/layout/vList4"/>
    <dgm:cxn modelId="{489FD763-061B-4AAB-92FF-94B1D3EDB193}" type="presOf" srcId="{1341BEFA-9DCF-4D71-891F-90FB9DD043BA}" destId="{1DC76B6E-F389-4645-9406-2F0CD2C0AF24}" srcOrd="0" destOrd="0" presId="urn:microsoft.com/office/officeart/2005/8/layout/vList4"/>
    <dgm:cxn modelId="{A0906944-5193-44CA-A08F-5F532DF37F6E}" type="presOf" srcId="{12DF3199-14BE-4F15-8744-F590BB92141E}" destId="{C26EC47C-C70E-418D-A922-47BCB6658D0C}" srcOrd="0" destOrd="0" presId="urn:microsoft.com/office/officeart/2005/8/layout/vList4"/>
    <dgm:cxn modelId="{175C8C72-93BF-4738-B112-716978BE78A7}" type="presOf" srcId="{EAF3B31A-D29E-4815-AD40-C20446C88810}" destId="{2B51A351-47D3-4EDF-955B-27173D1BA66C}" srcOrd="0" destOrd="1" presId="urn:microsoft.com/office/officeart/2005/8/layout/vList4"/>
    <dgm:cxn modelId="{E0AEFE72-0494-42AF-904D-F6CDA705FA59}" type="presOf" srcId="{9C0BABAF-BC34-4B5D-902C-3AEF577756A3}" destId="{87B9BA61-CA36-4BB6-9D12-CC2109DFA58C}" srcOrd="0" destOrd="1" presId="urn:microsoft.com/office/officeart/2005/8/layout/vList4"/>
    <dgm:cxn modelId="{A1081A77-AD83-481E-B7A2-3F6331A29E0C}" srcId="{B55A3A3B-5DE1-4261-A7BA-E4E853D278C1}" destId="{3B6D74D7-362C-4ACD-A10D-1D53DD41D4C9}" srcOrd="2" destOrd="0" parTransId="{3696D885-664F-4AE7-A0DD-252CDF224DA9}" sibTransId="{E968D31B-7D08-4990-97E7-4A6719EC691D}"/>
    <dgm:cxn modelId="{20DA5859-8EC1-45C4-8944-1F281CFAE1F7}" srcId="{BC9A775C-B146-45D1-92FB-2A01B675539C}" destId="{EAF3B31A-D29E-4815-AD40-C20446C88810}" srcOrd="0" destOrd="0" parTransId="{8E5D31DC-DF23-43C1-9F1A-CE5A39B20ECF}" sibTransId="{BED9C89B-DAB8-4525-8E2D-409437EDC556}"/>
    <dgm:cxn modelId="{6B50187B-E8AF-4655-B81F-9FCFE6649CF8}" type="presOf" srcId="{9E775F0C-160C-4804-97D4-BB838FE5C68C}" destId="{F638A044-8ACB-4163-A4EF-C7CE2AEFCAFA}" srcOrd="1" destOrd="2" presId="urn:microsoft.com/office/officeart/2005/8/layout/vList4"/>
    <dgm:cxn modelId="{F351D07E-3479-4AB5-80D9-134BBC6DFB09}" srcId="{40BC9CC7-09C3-425A-B71C-532CD9D8142D}" destId="{9E775F0C-160C-4804-97D4-BB838FE5C68C}" srcOrd="1" destOrd="0" parTransId="{8626F845-1D49-4257-A144-75D72A6068F8}" sibTransId="{A2CA79D6-5FA7-4AFF-B1BD-E106786B9735}"/>
    <dgm:cxn modelId="{ED735785-EAE6-4E64-A2FB-AD1E5D7E1005}" type="presOf" srcId="{3B6D74D7-362C-4ACD-A10D-1D53DD41D4C9}" destId="{05688CFB-68A1-400B-AF40-B7DFDE8338CF}" srcOrd="1" destOrd="0" presId="urn:microsoft.com/office/officeart/2005/8/layout/vList4"/>
    <dgm:cxn modelId="{27E7398C-C17D-4832-B4BF-417B9CDC04D8}" type="presOf" srcId="{40BC9CC7-09C3-425A-B71C-532CD9D8142D}" destId="{F638A044-8ACB-4163-A4EF-C7CE2AEFCAFA}" srcOrd="1" destOrd="0" presId="urn:microsoft.com/office/officeart/2005/8/layout/vList4"/>
    <dgm:cxn modelId="{0345A08E-675A-4E2B-8639-F8E1CBE55C48}" type="presOf" srcId="{E30C4B1B-7716-4F89-B1FC-14E64AAE6474}" destId="{1DC76B6E-F389-4645-9406-2F0CD2C0AF24}" srcOrd="0" destOrd="1" presId="urn:microsoft.com/office/officeart/2005/8/layout/vList4"/>
    <dgm:cxn modelId="{8148A09A-07BF-48A1-92EF-1D6C42BC35A1}" srcId="{40BC9CC7-09C3-425A-B71C-532CD9D8142D}" destId="{A9189574-B2BA-4A2C-BF04-88665C2A3377}" srcOrd="0" destOrd="0" parTransId="{0596336C-9E6F-41A3-8107-CA4364FCB946}" sibTransId="{1484B35F-0F2C-427B-A92F-CC2482C583E5}"/>
    <dgm:cxn modelId="{9577ED9B-3A9A-4EB2-A195-D8D99041A61B}" type="presOf" srcId="{9C0BABAF-BC34-4B5D-902C-3AEF577756A3}" destId="{05688CFB-68A1-400B-AF40-B7DFDE8338CF}" srcOrd="1" destOrd="1" presId="urn:microsoft.com/office/officeart/2005/8/layout/vList4"/>
    <dgm:cxn modelId="{746A189F-5D8B-48B1-934E-4E077B0D0F54}" srcId="{B55A3A3B-5DE1-4261-A7BA-E4E853D278C1}" destId="{BC9A775C-B146-45D1-92FB-2A01B675539C}" srcOrd="4" destOrd="0" parTransId="{7F4ED77E-9709-4ECB-BD96-48B3EBCE16B3}" sibTransId="{2692DCB7-1A32-41DD-85BC-07DA275C1EAC}"/>
    <dgm:cxn modelId="{584054B1-3CDE-4E6E-9754-AB9377919DB1}" srcId="{3B6D74D7-362C-4ACD-A10D-1D53DD41D4C9}" destId="{9C0BABAF-BC34-4B5D-902C-3AEF577756A3}" srcOrd="0" destOrd="0" parTransId="{0E591CE4-F2AC-4355-B82B-CED88563C6A5}" sibTransId="{171F93E9-C8AE-40B7-87A6-669F31171915}"/>
    <dgm:cxn modelId="{923488B1-0FC6-4A7D-8E31-3D6823157F05}" type="presOf" srcId="{B55A3A3B-5DE1-4261-A7BA-E4E853D278C1}" destId="{DD44B335-5379-4311-8DC5-7434AD76DD1D}" srcOrd="0" destOrd="0" presId="urn:microsoft.com/office/officeart/2005/8/layout/vList4"/>
    <dgm:cxn modelId="{3D61B3B4-3319-4EB6-957A-8B3779C4F8A7}" type="presOf" srcId="{E30C4B1B-7716-4F89-B1FC-14E64AAE6474}" destId="{FCA97FC3-70FE-44E6-89F5-5A1E892AA808}" srcOrd="1" destOrd="1" presId="urn:microsoft.com/office/officeart/2005/8/layout/vList4"/>
    <dgm:cxn modelId="{43036DB7-AEE6-4716-9B62-7DC23DC26960}" srcId="{3B6D74D7-362C-4ACD-A10D-1D53DD41D4C9}" destId="{815958D7-533E-4EB7-8895-CFAC0D6DD585}" srcOrd="1" destOrd="0" parTransId="{5FA45A3A-4381-45DB-9E15-937AFDD27F22}" sibTransId="{393D3671-A300-4420-BDA7-C6EF5A5231C6}"/>
    <dgm:cxn modelId="{D75CB6BB-5D57-42C5-A417-E4757220400D}" srcId="{B55A3A3B-5DE1-4261-A7BA-E4E853D278C1}" destId="{40BC9CC7-09C3-425A-B71C-532CD9D8142D}" srcOrd="3" destOrd="0" parTransId="{7611D017-3F47-4BD5-9DF2-54A953280AA1}" sibTransId="{0A94E7C5-3357-4E3A-BC79-A31DE362ECBD}"/>
    <dgm:cxn modelId="{79174DD6-511C-4195-B6CC-6ACDC6350D53}" type="presOf" srcId="{1D1E51B5-6E64-46F1-BE24-9827396FE5F1}" destId="{275FB58E-6452-44E5-AF71-63B1EA21D71D}" srcOrd="1" destOrd="1" presId="urn:microsoft.com/office/officeart/2005/8/layout/vList4"/>
    <dgm:cxn modelId="{35AE80DE-ED87-417E-838D-E5B3EBFAB195}" type="presOf" srcId="{BC9A775C-B146-45D1-92FB-2A01B675539C}" destId="{A195FBA7-2190-442C-83CA-EF1FBF47DE86}" srcOrd="1" destOrd="0" presId="urn:microsoft.com/office/officeart/2005/8/layout/vList4"/>
    <dgm:cxn modelId="{FE7C36F2-7D09-4712-A5F6-8B1C12BFBBA5}" srcId="{1341BEFA-9DCF-4D71-891F-90FB9DD043BA}" destId="{E30C4B1B-7716-4F89-B1FC-14E64AAE6474}" srcOrd="0" destOrd="0" parTransId="{67393AE1-C05E-4930-B2BE-F23135AF7EA9}" sibTransId="{67B9E7AE-42E9-4BCA-B06C-F1152AC10D21}"/>
    <dgm:cxn modelId="{4B1717FA-90AF-450E-9D31-6E26081A9FDC}" type="presOf" srcId="{EAF3B31A-D29E-4815-AD40-C20446C88810}" destId="{A195FBA7-2190-442C-83CA-EF1FBF47DE86}" srcOrd="1" destOrd="1" presId="urn:microsoft.com/office/officeart/2005/8/layout/vList4"/>
    <dgm:cxn modelId="{980FFE04-E4B3-4301-B067-8CDD8E2F57AA}" type="presParOf" srcId="{DD44B335-5379-4311-8DC5-7434AD76DD1D}" destId="{815D3F0A-13EE-4AEA-AEBB-ADA14C4AC914}" srcOrd="0" destOrd="0" presId="urn:microsoft.com/office/officeart/2005/8/layout/vList4"/>
    <dgm:cxn modelId="{025F841A-E3CF-449E-A64D-20504595450A}" type="presParOf" srcId="{815D3F0A-13EE-4AEA-AEBB-ADA14C4AC914}" destId="{1DC76B6E-F389-4645-9406-2F0CD2C0AF24}" srcOrd="0" destOrd="0" presId="urn:microsoft.com/office/officeart/2005/8/layout/vList4"/>
    <dgm:cxn modelId="{443AABE6-8877-4DB1-89F2-5BDDEB657A9D}" type="presParOf" srcId="{815D3F0A-13EE-4AEA-AEBB-ADA14C4AC914}" destId="{14BFE421-D041-4244-A0E2-373BAD7A2C9B}" srcOrd="1" destOrd="0" presId="urn:microsoft.com/office/officeart/2005/8/layout/vList4"/>
    <dgm:cxn modelId="{DB277BF4-7934-4C92-9CFB-99477838ADE2}" type="presParOf" srcId="{815D3F0A-13EE-4AEA-AEBB-ADA14C4AC914}" destId="{FCA97FC3-70FE-44E6-89F5-5A1E892AA808}" srcOrd="2" destOrd="0" presId="urn:microsoft.com/office/officeart/2005/8/layout/vList4"/>
    <dgm:cxn modelId="{577AA337-5DA8-45A8-AB42-8EE0D9964868}" type="presParOf" srcId="{DD44B335-5379-4311-8DC5-7434AD76DD1D}" destId="{B8CF82F1-24CA-420A-B515-FC9DEF6F34D9}" srcOrd="1" destOrd="0" presId="urn:microsoft.com/office/officeart/2005/8/layout/vList4"/>
    <dgm:cxn modelId="{A6B590FB-3078-4EDC-BCFD-9314AA838A13}" type="presParOf" srcId="{DD44B335-5379-4311-8DC5-7434AD76DD1D}" destId="{D1ACACA6-C167-414B-8872-3A463B9A1D1F}" srcOrd="2" destOrd="0" presId="urn:microsoft.com/office/officeart/2005/8/layout/vList4"/>
    <dgm:cxn modelId="{30E6D58A-F24E-41EC-9BAC-1A14EF0C9EF8}" type="presParOf" srcId="{D1ACACA6-C167-414B-8872-3A463B9A1D1F}" destId="{C26EC47C-C70E-418D-A922-47BCB6658D0C}" srcOrd="0" destOrd="0" presId="urn:microsoft.com/office/officeart/2005/8/layout/vList4"/>
    <dgm:cxn modelId="{0E93BCB2-78CA-444E-BC13-8F50F1FF97F2}" type="presParOf" srcId="{D1ACACA6-C167-414B-8872-3A463B9A1D1F}" destId="{714E6EE0-EB22-44D8-A10C-66AC369F7029}" srcOrd="1" destOrd="0" presId="urn:microsoft.com/office/officeart/2005/8/layout/vList4"/>
    <dgm:cxn modelId="{0269AA09-7174-4E1F-945D-577FD97E6961}" type="presParOf" srcId="{D1ACACA6-C167-414B-8872-3A463B9A1D1F}" destId="{275FB58E-6452-44E5-AF71-63B1EA21D71D}" srcOrd="2" destOrd="0" presId="urn:microsoft.com/office/officeart/2005/8/layout/vList4"/>
    <dgm:cxn modelId="{00E151E1-8FF8-4EB9-8912-DC69B32DC677}" type="presParOf" srcId="{DD44B335-5379-4311-8DC5-7434AD76DD1D}" destId="{E25A3D61-10AE-40CE-B82E-3B401DFECA47}" srcOrd="3" destOrd="0" presId="urn:microsoft.com/office/officeart/2005/8/layout/vList4"/>
    <dgm:cxn modelId="{509F7A57-62FB-4992-A811-920AFFC1721B}" type="presParOf" srcId="{DD44B335-5379-4311-8DC5-7434AD76DD1D}" destId="{8C0028E7-F090-4A11-A8E4-3D2562A07048}" srcOrd="4" destOrd="0" presId="urn:microsoft.com/office/officeart/2005/8/layout/vList4"/>
    <dgm:cxn modelId="{49AD69C2-C141-428D-A3FB-E5099BDE44CF}" type="presParOf" srcId="{8C0028E7-F090-4A11-A8E4-3D2562A07048}" destId="{87B9BA61-CA36-4BB6-9D12-CC2109DFA58C}" srcOrd="0" destOrd="0" presId="urn:microsoft.com/office/officeart/2005/8/layout/vList4"/>
    <dgm:cxn modelId="{850C7C88-0FF1-4D02-BB32-0B5BAA89D528}" type="presParOf" srcId="{8C0028E7-F090-4A11-A8E4-3D2562A07048}" destId="{626C3AAC-18DF-4C54-97DA-DE52322E4971}" srcOrd="1" destOrd="0" presId="urn:microsoft.com/office/officeart/2005/8/layout/vList4"/>
    <dgm:cxn modelId="{9493241F-D7C4-436A-ADE5-40D93E678251}" type="presParOf" srcId="{8C0028E7-F090-4A11-A8E4-3D2562A07048}" destId="{05688CFB-68A1-400B-AF40-B7DFDE8338CF}" srcOrd="2" destOrd="0" presId="urn:microsoft.com/office/officeart/2005/8/layout/vList4"/>
    <dgm:cxn modelId="{668F7846-A535-40B7-9908-E0AB8AB0843F}" type="presParOf" srcId="{DD44B335-5379-4311-8DC5-7434AD76DD1D}" destId="{37BD5AF3-57F0-4770-804D-861518D45D26}" srcOrd="5" destOrd="0" presId="urn:microsoft.com/office/officeart/2005/8/layout/vList4"/>
    <dgm:cxn modelId="{FEA443CC-3610-41EB-8F12-D291313F62CD}" type="presParOf" srcId="{DD44B335-5379-4311-8DC5-7434AD76DD1D}" destId="{5DB53A8A-8AA6-404B-A581-191B22A607C3}" srcOrd="6" destOrd="0" presId="urn:microsoft.com/office/officeart/2005/8/layout/vList4"/>
    <dgm:cxn modelId="{13CB3C47-D425-41EE-BE1A-2220C2A3BC43}" type="presParOf" srcId="{5DB53A8A-8AA6-404B-A581-191B22A607C3}" destId="{9DE898F5-1D8F-4581-B805-46F39A40228B}" srcOrd="0" destOrd="0" presId="urn:microsoft.com/office/officeart/2005/8/layout/vList4"/>
    <dgm:cxn modelId="{65302574-3294-41C9-858D-E1FA9B4ECC6D}" type="presParOf" srcId="{5DB53A8A-8AA6-404B-A581-191B22A607C3}" destId="{872ABF1C-6BFD-4846-B092-8504D047AAFD}" srcOrd="1" destOrd="0" presId="urn:microsoft.com/office/officeart/2005/8/layout/vList4"/>
    <dgm:cxn modelId="{8EC7FC7C-E072-421F-8E45-0CE299483470}" type="presParOf" srcId="{5DB53A8A-8AA6-404B-A581-191B22A607C3}" destId="{F638A044-8ACB-4163-A4EF-C7CE2AEFCAFA}" srcOrd="2" destOrd="0" presId="urn:microsoft.com/office/officeart/2005/8/layout/vList4"/>
    <dgm:cxn modelId="{136F6819-A8B3-4670-8AEC-56F89652F59E}" type="presParOf" srcId="{DD44B335-5379-4311-8DC5-7434AD76DD1D}" destId="{793697EB-3044-4277-97A3-E6E0E22329BE}" srcOrd="7" destOrd="0" presId="urn:microsoft.com/office/officeart/2005/8/layout/vList4"/>
    <dgm:cxn modelId="{85119E26-D730-48BC-9BA7-1C06185CB7C1}" type="presParOf" srcId="{DD44B335-5379-4311-8DC5-7434AD76DD1D}" destId="{8974E22A-B6BC-4E86-A11D-056CB6A57F4D}" srcOrd="8" destOrd="0" presId="urn:microsoft.com/office/officeart/2005/8/layout/vList4"/>
    <dgm:cxn modelId="{A5794781-F872-4168-852F-B32C69F9B3E2}" type="presParOf" srcId="{8974E22A-B6BC-4E86-A11D-056CB6A57F4D}" destId="{2B51A351-47D3-4EDF-955B-27173D1BA66C}" srcOrd="0" destOrd="0" presId="urn:microsoft.com/office/officeart/2005/8/layout/vList4"/>
    <dgm:cxn modelId="{447B7FB8-0FC0-4A2A-BE5B-C88248F67990}" type="presParOf" srcId="{8974E22A-B6BC-4E86-A11D-056CB6A57F4D}" destId="{830FDF37-9EE8-4A2A-BB70-42F11D168A56}" srcOrd="1" destOrd="0" presId="urn:microsoft.com/office/officeart/2005/8/layout/vList4"/>
    <dgm:cxn modelId="{B6569344-5B35-4A4C-B322-0B51AD695D98}" type="presParOf" srcId="{8974E22A-B6BC-4E86-A11D-056CB6A57F4D}" destId="{A195FBA7-2190-442C-83CA-EF1FBF47DE8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D37DC0-70D4-45B5-8CC8-896EDDC56E0F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</dgm:pt>
    <dgm:pt modelId="{E79209E1-534A-45D3-A824-F48B3C86F2A4}">
      <dgm:prSet phldrT="[Testo]" custT="1"/>
      <dgm:spPr/>
      <dgm:t>
        <a:bodyPr/>
        <a:lstStyle/>
        <a:p>
          <a:r>
            <a:rPr lang="it-IT" sz="2400" b="1" dirty="0"/>
            <a:t>Dieta liquida</a:t>
          </a:r>
          <a:br>
            <a:rPr lang="it-IT" sz="2400" dirty="0"/>
          </a:br>
          <a:r>
            <a:rPr lang="it-IT" sz="2000" dirty="0"/>
            <a:t>(1° settimana)</a:t>
          </a:r>
          <a:endParaRPr lang="it-IT" sz="2400" dirty="0"/>
        </a:p>
      </dgm:t>
    </dgm:pt>
    <dgm:pt modelId="{A6178B50-D1CD-4C7E-A2E3-2253A12A3946}" type="parTrans" cxnId="{E3FA1F7F-55EA-4966-8C2B-9FB6F9DC7F72}">
      <dgm:prSet/>
      <dgm:spPr/>
      <dgm:t>
        <a:bodyPr/>
        <a:lstStyle/>
        <a:p>
          <a:endParaRPr lang="it-IT"/>
        </a:p>
      </dgm:t>
    </dgm:pt>
    <dgm:pt modelId="{10461B1A-3412-4EC5-82B0-0DF94DFA9829}" type="sibTrans" cxnId="{E3FA1F7F-55EA-4966-8C2B-9FB6F9DC7F72}">
      <dgm:prSet/>
      <dgm:spPr/>
      <dgm:t>
        <a:bodyPr/>
        <a:lstStyle/>
        <a:p>
          <a:endParaRPr lang="it-IT"/>
        </a:p>
      </dgm:t>
    </dgm:pt>
    <dgm:pt modelId="{D339CA7F-ED07-41B6-9FDC-E3BFE95C7809}">
      <dgm:prSet phldrT="[Testo]" custT="1"/>
      <dgm:spPr/>
      <dgm:t>
        <a:bodyPr/>
        <a:lstStyle/>
        <a:p>
          <a:r>
            <a:rPr lang="it-IT" sz="2400" b="1" dirty="0"/>
            <a:t>Dieta semiliquida o frullata</a:t>
          </a:r>
          <a:br>
            <a:rPr lang="it-IT" sz="2400" dirty="0"/>
          </a:br>
          <a:r>
            <a:rPr lang="it-IT" sz="2000" dirty="0"/>
            <a:t>(2° settimana)</a:t>
          </a:r>
          <a:endParaRPr lang="it-IT" sz="2400" dirty="0"/>
        </a:p>
      </dgm:t>
    </dgm:pt>
    <dgm:pt modelId="{B7C4A81C-5EA5-4AD3-9F10-04F8BCC5A7AD}" type="parTrans" cxnId="{11815CA4-1D22-408C-9ACE-F0F75B16E9B9}">
      <dgm:prSet/>
      <dgm:spPr/>
      <dgm:t>
        <a:bodyPr/>
        <a:lstStyle/>
        <a:p>
          <a:endParaRPr lang="it-IT"/>
        </a:p>
      </dgm:t>
    </dgm:pt>
    <dgm:pt modelId="{368707DF-1A2B-4B50-B412-4095A4FDFE18}" type="sibTrans" cxnId="{11815CA4-1D22-408C-9ACE-F0F75B16E9B9}">
      <dgm:prSet/>
      <dgm:spPr/>
      <dgm:t>
        <a:bodyPr/>
        <a:lstStyle/>
        <a:p>
          <a:endParaRPr lang="it-IT"/>
        </a:p>
      </dgm:t>
    </dgm:pt>
    <dgm:pt modelId="{971F051F-438B-4E15-A6FE-DB840853C57E}">
      <dgm:prSet phldrT="[Testo]" custT="1"/>
      <dgm:spPr/>
      <dgm:t>
        <a:bodyPr/>
        <a:lstStyle/>
        <a:p>
          <a:r>
            <a:rPr lang="it-IT" sz="2400" b="1" dirty="0"/>
            <a:t>Dieta morbida</a:t>
          </a:r>
          <a:br>
            <a:rPr lang="it-IT" sz="2500" dirty="0"/>
          </a:br>
          <a:r>
            <a:rPr lang="it-IT" sz="2000" dirty="0"/>
            <a:t>(3-4° settimana)</a:t>
          </a:r>
          <a:endParaRPr lang="it-IT" sz="2500" dirty="0"/>
        </a:p>
      </dgm:t>
    </dgm:pt>
    <dgm:pt modelId="{3C0C0808-B52C-4F90-AA51-0B660B25410B}" type="parTrans" cxnId="{1A4D97BC-52D2-47D3-9F14-16A143EADE86}">
      <dgm:prSet/>
      <dgm:spPr/>
      <dgm:t>
        <a:bodyPr/>
        <a:lstStyle/>
        <a:p>
          <a:endParaRPr lang="it-IT"/>
        </a:p>
      </dgm:t>
    </dgm:pt>
    <dgm:pt modelId="{D1EBA86C-5864-4B19-9A2A-C9C4BDC97D3A}" type="sibTrans" cxnId="{1A4D97BC-52D2-47D3-9F14-16A143EADE86}">
      <dgm:prSet/>
      <dgm:spPr/>
      <dgm:t>
        <a:bodyPr/>
        <a:lstStyle/>
        <a:p>
          <a:endParaRPr lang="it-IT"/>
        </a:p>
      </dgm:t>
    </dgm:pt>
    <dgm:pt modelId="{EF5DFDA0-3E1B-4CD5-A24E-133EEA6888C1}">
      <dgm:prSet phldrT="[Testo]" custT="1"/>
      <dgm:spPr/>
      <dgm:t>
        <a:bodyPr/>
        <a:lstStyle/>
        <a:p>
          <a:r>
            <a:rPr lang="it-IT" sz="2400" b="1" dirty="0"/>
            <a:t>Dieta solida</a:t>
          </a:r>
          <a:br>
            <a:rPr lang="it-IT" sz="3000" dirty="0"/>
          </a:br>
          <a:r>
            <a:rPr lang="it-IT" sz="2000" dirty="0"/>
            <a:t>(dalla 5° settimana)</a:t>
          </a:r>
          <a:endParaRPr lang="it-IT" sz="3000" dirty="0"/>
        </a:p>
      </dgm:t>
    </dgm:pt>
    <dgm:pt modelId="{1F54CA5C-B096-4C23-9C0C-58EBB24923D3}" type="parTrans" cxnId="{0E29771D-0C30-4963-A73F-1828CC1F1C3E}">
      <dgm:prSet/>
      <dgm:spPr/>
      <dgm:t>
        <a:bodyPr/>
        <a:lstStyle/>
        <a:p>
          <a:endParaRPr lang="it-IT"/>
        </a:p>
      </dgm:t>
    </dgm:pt>
    <dgm:pt modelId="{2FD70CC3-06BD-4B46-992E-B7F0991A16BA}" type="sibTrans" cxnId="{0E29771D-0C30-4963-A73F-1828CC1F1C3E}">
      <dgm:prSet/>
      <dgm:spPr/>
      <dgm:t>
        <a:bodyPr/>
        <a:lstStyle/>
        <a:p>
          <a:endParaRPr lang="it-IT"/>
        </a:p>
      </dgm:t>
    </dgm:pt>
    <dgm:pt modelId="{874C5034-0767-46AD-90DF-16B9AE454C48}" type="pres">
      <dgm:prSet presAssocID="{55D37DC0-70D4-45B5-8CC8-896EDDC56E0F}" presName="CompostProcess" presStyleCnt="0">
        <dgm:presLayoutVars>
          <dgm:dir/>
          <dgm:resizeHandles val="exact"/>
        </dgm:presLayoutVars>
      </dgm:prSet>
      <dgm:spPr/>
    </dgm:pt>
    <dgm:pt modelId="{F79F22C5-7980-496A-A210-CDFBBC79E2D0}" type="pres">
      <dgm:prSet presAssocID="{55D37DC0-70D4-45B5-8CC8-896EDDC56E0F}" presName="arrow" presStyleLbl="bgShp" presStyleIdx="0" presStyleCnt="1"/>
      <dgm:spPr/>
    </dgm:pt>
    <dgm:pt modelId="{FC2DD132-B187-4882-A024-EABF51C8C072}" type="pres">
      <dgm:prSet presAssocID="{55D37DC0-70D4-45B5-8CC8-896EDDC56E0F}" presName="linearProcess" presStyleCnt="0"/>
      <dgm:spPr/>
    </dgm:pt>
    <dgm:pt modelId="{C33F6B96-BC61-44DA-B21F-05356CBA8F17}" type="pres">
      <dgm:prSet presAssocID="{E79209E1-534A-45D3-A824-F48B3C86F2A4}" presName="textNode" presStyleLbl="node1" presStyleIdx="0" presStyleCnt="4">
        <dgm:presLayoutVars>
          <dgm:bulletEnabled val="1"/>
        </dgm:presLayoutVars>
      </dgm:prSet>
      <dgm:spPr/>
    </dgm:pt>
    <dgm:pt modelId="{36CC350C-7B53-493B-B9DB-ACDCC87992D1}" type="pres">
      <dgm:prSet presAssocID="{10461B1A-3412-4EC5-82B0-0DF94DFA9829}" presName="sibTrans" presStyleCnt="0"/>
      <dgm:spPr/>
    </dgm:pt>
    <dgm:pt modelId="{6270C7E7-9793-4358-A997-9AE21B07B07E}" type="pres">
      <dgm:prSet presAssocID="{D339CA7F-ED07-41B6-9FDC-E3BFE95C7809}" presName="textNode" presStyleLbl="node1" presStyleIdx="1" presStyleCnt="4">
        <dgm:presLayoutVars>
          <dgm:bulletEnabled val="1"/>
        </dgm:presLayoutVars>
      </dgm:prSet>
      <dgm:spPr/>
    </dgm:pt>
    <dgm:pt modelId="{946411E9-76C8-421D-8FA5-365311783247}" type="pres">
      <dgm:prSet presAssocID="{368707DF-1A2B-4B50-B412-4095A4FDFE18}" presName="sibTrans" presStyleCnt="0"/>
      <dgm:spPr/>
    </dgm:pt>
    <dgm:pt modelId="{C6B94A90-9121-421F-87DD-92C565D0906C}" type="pres">
      <dgm:prSet presAssocID="{971F051F-438B-4E15-A6FE-DB840853C57E}" presName="textNode" presStyleLbl="node1" presStyleIdx="2" presStyleCnt="4">
        <dgm:presLayoutVars>
          <dgm:bulletEnabled val="1"/>
        </dgm:presLayoutVars>
      </dgm:prSet>
      <dgm:spPr/>
    </dgm:pt>
    <dgm:pt modelId="{236F4DC1-8C74-41F3-8E06-414FF5BD1E44}" type="pres">
      <dgm:prSet presAssocID="{D1EBA86C-5864-4B19-9A2A-C9C4BDC97D3A}" presName="sibTrans" presStyleCnt="0"/>
      <dgm:spPr/>
    </dgm:pt>
    <dgm:pt modelId="{18F3029B-7F4E-41CC-8285-1514C1B85867}" type="pres">
      <dgm:prSet presAssocID="{EF5DFDA0-3E1B-4CD5-A24E-133EEA6888C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B9A9012-00FF-43B2-B077-2F878581F72D}" type="presOf" srcId="{971F051F-438B-4E15-A6FE-DB840853C57E}" destId="{C6B94A90-9121-421F-87DD-92C565D0906C}" srcOrd="0" destOrd="0" presId="urn:microsoft.com/office/officeart/2005/8/layout/hProcess9"/>
    <dgm:cxn modelId="{0E29771D-0C30-4963-A73F-1828CC1F1C3E}" srcId="{55D37DC0-70D4-45B5-8CC8-896EDDC56E0F}" destId="{EF5DFDA0-3E1B-4CD5-A24E-133EEA6888C1}" srcOrd="3" destOrd="0" parTransId="{1F54CA5C-B096-4C23-9C0C-58EBB24923D3}" sibTransId="{2FD70CC3-06BD-4B46-992E-B7F0991A16BA}"/>
    <dgm:cxn modelId="{F12E192A-90CD-464B-BC21-19893A927F0C}" type="presOf" srcId="{D339CA7F-ED07-41B6-9FDC-E3BFE95C7809}" destId="{6270C7E7-9793-4358-A997-9AE21B07B07E}" srcOrd="0" destOrd="0" presId="urn:microsoft.com/office/officeart/2005/8/layout/hProcess9"/>
    <dgm:cxn modelId="{91DF9B48-F76D-4680-9498-0072438D817B}" type="presOf" srcId="{E79209E1-534A-45D3-A824-F48B3C86F2A4}" destId="{C33F6B96-BC61-44DA-B21F-05356CBA8F17}" srcOrd="0" destOrd="0" presId="urn:microsoft.com/office/officeart/2005/8/layout/hProcess9"/>
    <dgm:cxn modelId="{E3FA1F7F-55EA-4966-8C2B-9FB6F9DC7F72}" srcId="{55D37DC0-70D4-45B5-8CC8-896EDDC56E0F}" destId="{E79209E1-534A-45D3-A824-F48B3C86F2A4}" srcOrd="0" destOrd="0" parTransId="{A6178B50-D1CD-4C7E-A2E3-2253A12A3946}" sibTransId="{10461B1A-3412-4EC5-82B0-0DF94DFA9829}"/>
    <dgm:cxn modelId="{11815CA4-1D22-408C-9ACE-F0F75B16E9B9}" srcId="{55D37DC0-70D4-45B5-8CC8-896EDDC56E0F}" destId="{D339CA7F-ED07-41B6-9FDC-E3BFE95C7809}" srcOrd="1" destOrd="0" parTransId="{B7C4A81C-5EA5-4AD3-9F10-04F8BCC5A7AD}" sibTransId="{368707DF-1A2B-4B50-B412-4095A4FDFE18}"/>
    <dgm:cxn modelId="{93266CB8-6BDA-463D-8A9E-47CB245F3753}" type="presOf" srcId="{EF5DFDA0-3E1B-4CD5-A24E-133EEA6888C1}" destId="{18F3029B-7F4E-41CC-8285-1514C1B85867}" srcOrd="0" destOrd="0" presId="urn:microsoft.com/office/officeart/2005/8/layout/hProcess9"/>
    <dgm:cxn modelId="{1A4D97BC-52D2-47D3-9F14-16A143EADE86}" srcId="{55D37DC0-70D4-45B5-8CC8-896EDDC56E0F}" destId="{971F051F-438B-4E15-A6FE-DB840853C57E}" srcOrd="2" destOrd="0" parTransId="{3C0C0808-B52C-4F90-AA51-0B660B25410B}" sibTransId="{D1EBA86C-5864-4B19-9A2A-C9C4BDC97D3A}"/>
    <dgm:cxn modelId="{DEC57BE9-CC15-4D32-B356-701560BBE7CD}" type="presOf" srcId="{55D37DC0-70D4-45B5-8CC8-896EDDC56E0F}" destId="{874C5034-0767-46AD-90DF-16B9AE454C48}" srcOrd="0" destOrd="0" presId="urn:microsoft.com/office/officeart/2005/8/layout/hProcess9"/>
    <dgm:cxn modelId="{95EF46B0-BA33-485F-9384-01E71B6E3829}" type="presParOf" srcId="{874C5034-0767-46AD-90DF-16B9AE454C48}" destId="{F79F22C5-7980-496A-A210-CDFBBC79E2D0}" srcOrd="0" destOrd="0" presId="urn:microsoft.com/office/officeart/2005/8/layout/hProcess9"/>
    <dgm:cxn modelId="{BE0FA1D9-F302-4016-AB05-671FCBCC42AE}" type="presParOf" srcId="{874C5034-0767-46AD-90DF-16B9AE454C48}" destId="{FC2DD132-B187-4882-A024-EABF51C8C072}" srcOrd="1" destOrd="0" presId="urn:microsoft.com/office/officeart/2005/8/layout/hProcess9"/>
    <dgm:cxn modelId="{8839F215-D701-404A-A459-FF17C128836A}" type="presParOf" srcId="{FC2DD132-B187-4882-A024-EABF51C8C072}" destId="{C33F6B96-BC61-44DA-B21F-05356CBA8F17}" srcOrd="0" destOrd="0" presId="urn:microsoft.com/office/officeart/2005/8/layout/hProcess9"/>
    <dgm:cxn modelId="{F6DE7933-52C4-417D-8624-FE4D739D921D}" type="presParOf" srcId="{FC2DD132-B187-4882-A024-EABF51C8C072}" destId="{36CC350C-7B53-493B-B9DB-ACDCC87992D1}" srcOrd="1" destOrd="0" presId="urn:microsoft.com/office/officeart/2005/8/layout/hProcess9"/>
    <dgm:cxn modelId="{BE0B1CAC-C3C1-4C2D-AC3D-3F49FCB5F181}" type="presParOf" srcId="{FC2DD132-B187-4882-A024-EABF51C8C072}" destId="{6270C7E7-9793-4358-A997-9AE21B07B07E}" srcOrd="2" destOrd="0" presId="urn:microsoft.com/office/officeart/2005/8/layout/hProcess9"/>
    <dgm:cxn modelId="{46450642-C0FD-4388-AD2A-99D0A14A4A2E}" type="presParOf" srcId="{FC2DD132-B187-4882-A024-EABF51C8C072}" destId="{946411E9-76C8-421D-8FA5-365311783247}" srcOrd="3" destOrd="0" presId="urn:microsoft.com/office/officeart/2005/8/layout/hProcess9"/>
    <dgm:cxn modelId="{8FE7A82D-E263-4B4D-9092-BF0F904DD098}" type="presParOf" srcId="{FC2DD132-B187-4882-A024-EABF51C8C072}" destId="{C6B94A90-9121-421F-87DD-92C565D0906C}" srcOrd="4" destOrd="0" presId="urn:microsoft.com/office/officeart/2005/8/layout/hProcess9"/>
    <dgm:cxn modelId="{2FB9BCD8-470C-4009-A80D-9C4D6F74ABA3}" type="presParOf" srcId="{FC2DD132-B187-4882-A024-EABF51C8C072}" destId="{236F4DC1-8C74-41F3-8E06-414FF5BD1E44}" srcOrd="5" destOrd="0" presId="urn:microsoft.com/office/officeart/2005/8/layout/hProcess9"/>
    <dgm:cxn modelId="{44F89569-1F9F-4970-9EF4-2FC751E0D0E3}" type="presParOf" srcId="{FC2DD132-B187-4882-A024-EABF51C8C072}" destId="{18F3029B-7F4E-41CC-8285-1514C1B8586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CC81C9-9A2C-4CF4-A2EC-52000400AC6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F8E55501-232A-48F9-81AA-29BF6E83B3D7}">
      <dgm:prSet phldrT="[Testo]"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dirty="0"/>
            <a:t>Preferire cibi solidi poiché, avendo un tempo di permanenza nello stomaco più lungo, favoriscono il senso di sazietà</a:t>
          </a:r>
        </a:p>
      </dgm:t>
    </dgm:pt>
    <dgm:pt modelId="{09C43D7C-43C9-4B92-95A7-6E48E90F6D81}" type="parTrans" cxnId="{C6DDC260-6C14-47E3-B712-615F4BBDAE0B}">
      <dgm:prSet/>
      <dgm:spPr/>
      <dgm:t>
        <a:bodyPr/>
        <a:lstStyle/>
        <a:p>
          <a:endParaRPr lang="it-IT" sz="2400"/>
        </a:p>
      </dgm:t>
    </dgm:pt>
    <dgm:pt modelId="{103EC002-A80E-4660-805A-432EAA6BF0EA}" type="sibTrans" cxnId="{C6DDC260-6C14-47E3-B712-615F4BBDAE0B}">
      <dgm:prSet/>
      <dgm:spPr/>
      <dgm:t>
        <a:bodyPr/>
        <a:lstStyle/>
        <a:p>
          <a:endParaRPr lang="it-IT" sz="2400"/>
        </a:p>
      </dgm:t>
    </dgm:pt>
    <dgm:pt modelId="{6B37AA3D-BF35-4149-8D59-8F6123F8FD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/>
            <a:t>Masticare bene e a lungo, ogni pasto dovrebbe durare almeno 20 minuti</a:t>
          </a:r>
        </a:p>
      </dgm:t>
    </dgm:pt>
    <dgm:pt modelId="{DE2B442C-A138-4891-9CAB-C8BED128568B}" type="parTrans" cxnId="{67D08EF6-1B35-4395-887C-DC2FDBA3554D}">
      <dgm:prSet/>
      <dgm:spPr/>
      <dgm:t>
        <a:bodyPr/>
        <a:lstStyle/>
        <a:p>
          <a:endParaRPr lang="it-IT" sz="2400"/>
        </a:p>
      </dgm:t>
    </dgm:pt>
    <dgm:pt modelId="{FAB1EEAC-0D6C-4E88-82E3-39F57E60A19F}" type="sibTrans" cxnId="{67D08EF6-1B35-4395-887C-DC2FDBA3554D}">
      <dgm:prSet/>
      <dgm:spPr/>
      <dgm:t>
        <a:bodyPr/>
        <a:lstStyle/>
        <a:p>
          <a:endParaRPr lang="it-IT" sz="2400"/>
        </a:p>
      </dgm:t>
    </dgm:pt>
    <dgm:pt modelId="{F34B5D74-B710-4C42-86E5-6D5FB81F83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/>
            <a:t>Bere a piccoli sorsi e lontano dai pasti</a:t>
          </a:r>
        </a:p>
      </dgm:t>
    </dgm:pt>
    <dgm:pt modelId="{A7596DEA-2953-4912-9EB3-E3A561EB4D46}" type="parTrans" cxnId="{FEF22DDB-6E83-4ADD-9A79-C3DF1F2D4D2C}">
      <dgm:prSet/>
      <dgm:spPr/>
      <dgm:t>
        <a:bodyPr/>
        <a:lstStyle/>
        <a:p>
          <a:endParaRPr lang="it-IT" sz="2400"/>
        </a:p>
      </dgm:t>
    </dgm:pt>
    <dgm:pt modelId="{69E15387-B927-4FCD-8E66-965446FDAADD}" type="sibTrans" cxnId="{FEF22DDB-6E83-4ADD-9A79-C3DF1F2D4D2C}">
      <dgm:prSet/>
      <dgm:spPr/>
      <dgm:t>
        <a:bodyPr/>
        <a:lstStyle/>
        <a:p>
          <a:endParaRPr lang="it-IT" sz="2400"/>
        </a:p>
      </dgm:t>
    </dgm:pt>
    <dgm:pt modelId="{B75CD2D0-4875-4A18-AC69-186E643EDA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/>
            <a:t>Sono vietate tutte le bevande gassate e zuccherate e gli alcolici</a:t>
          </a:r>
        </a:p>
      </dgm:t>
    </dgm:pt>
    <dgm:pt modelId="{2D7C55AB-6BDE-4199-9626-8827B2F33995}" type="parTrans" cxnId="{7421D8CA-E996-4E48-BE9A-BB513BBC9579}">
      <dgm:prSet/>
      <dgm:spPr/>
      <dgm:t>
        <a:bodyPr/>
        <a:lstStyle/>
        <a:p>
          <a:endParaRPr lang="it-IT" sz="2400"/>
        </a:p>
      </dgm:t>
    </dgm:pt>
    <dgm:pt modelId="{6968E010-9EE1-44C3-8677-806981F1EFD5}" type="sibTrans" cxnId="{7421D8CA-E996-4E48-BE9A-BB513BBC9579}">
      <dgm:prSet/>
      <dgm:spPr/>
      <dgm:t>
        <a:bodyPr/>
        <a:lstStyle/>
        <a:p>
          <a:endParaRPr lang="it-IT" sz="2400"/>
        </a:p>
      </dgm:t>
    </dgm:pt>
    <dgm:pt modelId="{2D04B39A-7968-4031-8BA9-19CB38323E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/>
            <a:t>Inserire sempre una fonte proteica ad ogni pasto (carne, pesce, uova, formaggi, legumi)</a:t>
          </a:r>
        </a:p>
      </dgm:t>
    </dgm:pt>
    <dgm:pt modelId="{A5D358C0-7BB7-40BF-BABF-F6CEFB6848B3}" type="parTrans" cxnId="{2F91DBC5-1803-4B83-846A-1B7FF01A3DD9}">
      <dgm:prSet/>
      <dgm:spPr/>
      <dgm:t>
        <a:bodyPr/>
        <a:lstStyle/>
        <a:p>
          <a:endParaRPr lang="it-IT" sz="2400"/>
        </a:p>
      </dgm:t>
    </dgm:pt>
    <dgm:pt modelId="{46503030-13AB-4B62-A95A-E3BF39A00A94}" type="sibTrans" cxnId="{2F91DBC5-1803-4B83-846A-1B7FF01A3DD9}">
      <dgm:prSet/>
      <dgm:spPr/>
      <dgm:t>
        <a:bodyPr/>
        <a:lstStyle/>
        <a:p>
          <a:endParaRPr lang="it-IT" sz="2400"/>
        </a:p>
      </dgm:t>
    </dgm:pt>
    <dgm:pt modelId="{D89A243D-0604-4810-972E-E3F9CEF7DFCF}" type="pres">
      <dgm:prSet presAssocID="{70CC81C9-9A2C-4CF4-A2EC-52000400AC6B}" presName="root" presStyleCnt="0">
        <dgm:presLayoutVars>
          <dgm:dir/>
          <dgm:resizeHandles val="exact"/>
        </dgm:presLayoutVars>
      </dgm:prSet>
      <dgm:spPr/>
    </dgm:pt>
    <dgm:pt modelId="{430C5754-BB4E-4A87-94FE-662BF317B805}" type="pres">
      <dgm:prSet presAssocID="{F8E55501-232A-48F9-81AA-29BF6E83B3D7}" presName="compNode" presStyleCnt="0"/>
      <dgm:spPr/>
    </dgm:pt>
    <dgm:pt modelId="{6B78E7A1-8B34-41B6-B797-63FB450091F9}" type="pres">
      <dgm:prSet presAssocID="{F8E55501-232A-48F9-81AA-29BF6E83B3D7}" presName="bgRect" presStyleLbl="bgShp" presStyleIdx="0" presStyleCnt="5"/>
      <dgm:spPr/>
    </dgm:pt>
    <dgm:pt modelId="{2D1EC38F-799F-4D84-83F3-1F47C76AED36}" type="pres">
      <dgm:prSet presAssocID="{F8E55501-232A-48F9-81AA-29BF6E83B3D7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maco"/>
        </a:ext>
      </dgm:extLst>
    </dgm:pt>
    <dgm:pt modelId="{DBA1AE4A-A301-4573-AF0F-AC1518FF3237}" type="pres">
      <dgm:prSet presAssocID="{F8E55501-232A-48F9-81AA-29BF6E83B3D7}" presName="spaceRect" presStyleCnt="0"/>
      <dgm:spPr/>
    </dgm:pt>
    <dgm:pt modelId="{485464E9-8688-4799-8496-754CC8EABE73}" type="pres">
      <dgm:prSet presAssocID="{F8E55501-232A-48F9-81AA-29BF6E83B3D7}" presName="parTx" presStyleLbl="revTx" presStyleIdx="0" presStyleCnt="5">
        <dgm:presLayoutVars>
          <dgm:chMax val="0"/>
          <dgm:chPref val="0"/>
        </dgm:presLayoutVars>
      </dgm:prSet>
      <dgm:spPr/>
    </dgm:pt>
    <dgm:pt modelId="{245C11CE-359E-4918-891E-DC2B82D7C30E}" type="pres">
      <dgm:prSet presAssocID="{103EC002-A80E-4660-805A-432EAA6BF0EA}" presName="sibTrans" presStyleCnt="0"/>
      <dgm:spPr/>
    </dgm:pt>
    <dgm:pt modelId="{65C6D677-3FD4-444A-B6CC-1D18C0BE380F}" type="pres">
      <dgm:prSet presAssocID="{6B37AA3D-BF35-4149-8D59-8F6123F8FD39}" presName="compNode" presStyleCnt="0"/>
      <dgm:spPr/>
    </dgm:pt>
    <dgm:pt modelId="{B86E811C-BCE9-4ED0-9284-7ABD4E03BA3D}" type="pres">
      <dgm:prSet presAssocID="{6B37AA3D-BF35-4149-8D59-8F6123F8FD39}" presName="bgRect" presStyleLbl="bgShp" presStyleIdx="1" presStyleCnt="5"/>
      <dgm:spPr/>
    </dgm:pt>
    <dgm:pt modelId="{A9BB1570-6AF4-4F23-A0DE-29CC2590DF12}" type="pres">
      <dgm:prSet presAssocID="{6B37AA3D-BF35-4149-8D59-8F6123F8FD39}" presName="iconRect" presStyleLbl="node1" presStyleIdx="1" presStyleCnt="5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E6FEFFA3-88F8-485A-BB69-331A976E548E}" type="pres">
      <dgm:prSet presAssocID="{6B37AA3D-BF35-4149-8D59-8F6123F8FD39}" presName="spaceRect" presStyleCnt="0"/>
      <dgm:spPr/>
    </dgm:pt>
    <dgm:pt modelId="{FFC080EB-A57E-47EA-A58B-7669D60166AE}" type="pres">
      <dgm:prSet presAssocID="{6B37AA3D-BF35-4149-8D59-8F6123F8FD39}" presName="parTx" presStyleLbl="revTx" presStyleIdx="1" presStyleCnt="5">
        <dgm:presLayoutVars>
          <dgm:chMax val="0"/>
          <dgm:chPref val="0"/>
        </dgm:presLayoutVars>
      </dgm:prSet>
      <dgm:spPr/>
    </dgm:pt>
    <dgm:pt modelId="{F767B685-57A6-47F2-8082-464459C275F1}" type="pres">
      <dgm:prSet presAssocID="{FAB1EEAC-0D6C-4E88-82E3-39F57E60A19F}" presName="sibTrans" presStyleCnt="0"/>
      <dgm:spPr/>
    </dgm:pt>
    <dgm:pt modelId="{71C06378-88EE-4A5E-8AF1-117D7A07DD85}" type="pres">
      <dgm:prSet presAssocID="{F34B5D74-B710-4C42-86E5-6D5FB81F8330}" presName="compNode" presStyleCnt="0"/>
      <dgm:spPr/>
    </dgm:pt>
    <dgm:pt modelId="{92712D43-C093-4BCB-8962-B6E495B3CBF6}" type="pres">
      <dgm:prSet presAssocID="{F34B5D74-B710-4C42-86E5-6D5FB81F8330}" presName="bgRect" presStyleLbl="bgShp" presStyleIdx="2" presStyleCnt="5"/>
      <dgm:spPr/>
    </dgm:pt>
    <dgm:pt modelId="{68073438-7624-4C33-8538-3CABEB54792F}" type="pres">
      <dgm:prSet presAssocID="{F34B5D74-B710-4C42-86E5-6D5FB81F8330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1023ED97-B502-4FBE-9EA8-E47BED35DB34}" type="pres">
      <dgm:prSet presAssocID="{F34B5D74-B710-4C42-86E5-6D5FB81F8330}" presName="spaceRect" presStyleCnt="0"/>
      <dgm:spPr/>
    </dgm:pt>
    <dgm:pt modelId="{48A122AF-9A0F-4A7D-809C-C6826F345C00}" type="pres">
      <dgm:prSet presAssocID="{F34B5D74-B710-4C42-86E5-6D5FB81F8330}" presName="parTx" presStyleLbl="revTx" presStyleIdx="2" presStyleCnt="5">
        <dgm:presLayoutVars>
          <dgm:chMax val="0"/>
          <dgm:chPref val="0"/>
        </dgm:presLayoutVars>
      </dgm:prSet>
      <dgm:spPr/>
    </dgm:pt>
    <dgm:pt modelId="{4871CB5C-ED7A-487B-B740-7F4111796FEC}" type="pres">
      <dgm:prSet presAssocID="{69E15387-B927-4FCD-8E66-965446FDAADD}" presName="sibTrans" presStyleCnt="0"/>
      <dgm:spPr/>
    </dgm:pt>
    <dgm:pt modelId="{19C7C406-B428-4614-8F45-65339F47980C}" type="pres">
      <dgm:prSet presAssocID="{B75CD2D0-4875-4A18-AC69-186E643EDAEF}" presName="compNode" presStyleCnt="0"/>
      <dgm:spPr/>
    </dgm:pt>
    <dgm:pt modelId="{61E4AA0C-0150-4D81-8CA0-76F6ACB03A11}" type="pres">
      <dgm:prSet presAssocID="{B75CD2D0-4875-4A18-AC69-186E643EDAEF}" presName="bgRect" presStyleLbl="bgShp" presStyleIdx="3" presStyleCnt="5"/>
      <dgm:spPr/>
    </dgm:pt>
    <dgm:pt modelId="{55149831-117E-4B58-A2BF-3E70DAF90BA3}" type="pres">
      <dgm:prSet presAssocID="{B75CD2D0-4875-4A18-AC69-186E643EDAEF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ini"/>
        </a:ext>
      </dgm:extLst>
    </dgm:pt>
    <dgm:pt modelId="{3A37CA1D-6FC5-4EA5-8A51-E53C0091BFA3}" type="pres">
      <dgm:prSet presAssocID="{B75CD2D0-4875-4A18-AC69-186E643EDAEF}" presName="spaceRect" presStyleCnt="0"/>
      <dgm:spPr/>
    </dgm:pt>
    <dgm:pt modelId="{B8CBCB29-FC5E-4E1C-BB2B-BD5283A335E8}" type="pres">
      <dgm:prSet presAssocID="{B75CD2D0-4875-4A18-AC69-186E643EDAEF}" presName="parTx" presStyleLbl="revTx" presStyleIdx="3" presStyleCnt="5">
        <dgm:presLayoutVars>
          <dgm:chMax val="0"/>
          <dgm:chPref val="0"/>
        </dgm:presLayoutVars>
      </dgm:prSet>
      <dgm:spPr/>
    </dgm:pt>
    <dgm:pt modelId="{DA617B3C-3B2F-413E-8E8A-0B16B149793A}" type="pres">
      <dgm:prSet presAssocID="{6968E010-9EE1-44C3-8677-806981F1EFD5}" presName="sibTrans" presStyleCnt="0"/>
      <dgm:spPr/>
    </dgm:pt>
    <dgm:pt modelId="{CFC83BA9-EEAD-4BF9-BFEE-FFFE93A75400}" type="pres">
      <dgm:prSet presAssocID="{2D04B39A-7968-4031-8BA9-19CB38323EC0}" presName="compNode" presStyleCnt="0"/>
      <dgm:spPr/>
    </dgm:pt>
    <dgm:pt modelId="{7C9D5A0E-EC13-49C9-B9DA-460E14F1C182}" type="pres">
      <dgm:prSet presAssocID="{2D04B39A-7968-4031-8BA9-19CB38323EC0}" presName="bgRect" presStyleLbl="bgShp" presStyleIdx="4" presStyleCnt="5"/>
      <dgm:spPr/>
    </dgm:pt>
    <dgm:pt modelId="{E722E7C8-2C49-4135-86CA-F1D8F67977DF}" type="pres">
      <dgm:prSet presAssocID="{2D04B39A-7968-4031-8BA9-19CB38323EC0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scia di pollo con riempimento a tinta unita"/>
        </a:ext>
      </dgm:extLst>
    </dgm:pt>
    <dgm:pt modelId="{7FD5EFA7-7397-4138-B928-2B965E880F36}" type="pres">
      <dgm:prSet presAssocID="{2D04B39A-7968-4031-8BA9-19CB38323EC0}" presName="spaceRect" presStyleCnt="0"/>
      <dgm:spPr/>
    </dgm:pt>
    <dgm:pt modelId="{508C207B-92CD-4796-BF58-B02754E7DB3B}" type="pres">
      <dgm:prSet presAssocID="{2D04B39A-7968-4031-8BA9-19CB38323EC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B4CE51A-A637-4801-8572-07B9645B1A90}" type="presOf" srcId="{70CC81C9-9A2C-4CF4-A2EC-52000400AC6B}" destId="{D89A243D-0604-4810-972E-E3F9CEF7DFCF}" srcOrd="0" destOrd="0" presId="urn:microsoft.com/office/officeart/2018/2/layout/IconVerticalSolidList"/>
    <dgm:cxn modelId="{C6DDC260-6C14-47E3-B712-615F4BBDAE0B}" srcId="{70CC81C9-9A2C-4CF4-A2EC-52000400AC6B}" destId="{F8E55501-232A-48F9-81AA-29BF6E83B3D7}" srcOrd="0" destOrd="0" parTransId="{09C43D7C-43C9-4B92-95A7-6E48E90F6D81}" sibTransId="{103EC002-A80E-4660-805A-432EAA6BF0EA}"/>
    <dgm:cxn modelId="{1610BD6B-A301-4B7B-B4CF-0546689BCB86}" type="presOf" srcId="{6B37AA3D-BF35-4149-8D59-8F6123F8FD39}" destId="{FFC080EB-A57E-47EA-A58B-7669D60166AE}" srcOrd="0" destOrd="0" presId="urn:microsoft.com/office/officeart/2018/2/layout/IconVerticalSolidList"/>
    <dgm:cxn modelId="{B9B04D96-8D76-47E3-A9B9-6B1C0BDBF7EC}" type="presOf" srcId="{F34B5D74-B710-4C42-86E5-6D5FB81F8330}" destId="{48A122AF-9A0F-4A7D-809C-C6826F345C00}" srcOrd="0" destOrd="0" presId="urn:microsoft.com/office/officeart/2018/2/layout/IconVerticalSolidList"/>
    <dgm:cxn modelId="{D2AE2CAD-D335-4026-982A-00499A4BB9BE}" type="presOf" srcId="{F8E55501-232A-48F9-81AA-29BF6E83B3D7}" destId="{485464E9-8688-4799-8496-754CC8EABE73}" srcOrd="0" destOrd="0" presId="urn:microsoft.com/office/officeart/2018/2/layout/IconVerticalSolidList"/>
    <dgm:cxn modelId="{2F91DBC5-1803-4B83-846A-1B7FF01A3DD9}" srcId="{70CC81C9-9A2C-4CF4-A2EC-52000400AC6B}" destId="{2D04B39A-7968-4031-8BA9-19CB38323EC0}" srcOrd="4" destOrd="0" parTransId="{A5D358C0-7BB7-40BF-BABF-F6CEFB6848B3}" sibTransId="{46503030-13AB-4B62-A95A-E3BF39A00A94}"/>
    <dgm:cxn modelId="{7421D8CA-E996-4E48-BE9A-BB513BBC9579}" srcId="{70CC81C9-9A2C-4CF4-A2EC-52000400AC6B}" destId="{B75CD2D0-4875-4A18-AC69-186E643EDAEF}" srcOrd="3" destOrd="0" parTransId="{2D7C55AB-6BDE-4199-9626-8827B2F33995}" sibTransId="{6968E010-9EE1-44C3-8677-806981F1EFD5}"/>
    <dgm:cxn modelId="{FEF22DDB-6E83-4ADD-9A79-C3DF1F2D4D2C}" srcId="{70CC81C9-9A2C-4CF4-A2EC-52000400AC6B}" destId="{F34B5D74-B710-4C42-86E5-6D5FB81F8330}" srcOrd="2" destOrd="0" parTransId="{A7596DEA-2953-4912-9EB3-E3A561EB4D46}" sibTransId="{69E15387-B927-4FCD-8E66-965446FDAADD}"/>
    <dgm:cxn modelId="{7460A4E7-C9B0-444A-872A-AE579DBAE2C1}" type="presOf" srcId="{B75CD2D0-4875-4A18-AC69-186E643EDAEF}" destId="{B8CBCB29-FC5E-4E1C-BB2B-BD5283A335E8}" srcOrd="0" destOrd="0" presId="urn:microsoft.com/office/officeart/2018/2/layout/IconVerticalSolidList"/>
    <dgm:cxn modelId="{796852F1-31CB-4731-9293-AADE3C5CEC46}" type="presOf" srcId="{2D04B39A-7968-4031-8BA9-19CB38323EC0}" destId="{508C207B-92CD-4796-BF58-B02754E7DB3B}" srcOrd="0" destOrd="0" presId="urn:microsoft.com/office/officeart/2018/2/layout/IconVerticalSolidList"/>
    <dgm:cxn modelId="{67D08EF6-1B35-4395-887C-DC2FDBA3554D}" srcId="{70CC81C9-9A2C-4CF4-A2EC-52000400AC6B}" destId="{6B37AA3D-BF35-4149-8D59-8F6123F8FD39}" srcOrd="1" destOrd="0" parTransId="{DE2B442C-A138-4891-9CAB-C8BED128568B}" sibTransId="{FAB1EEAC-0D6C-4E88-82E3-39F57E60A19F}"/>
    <dgm:cxn modelId="{4A61CF41-75E9-4027-833D-EA25BC9B68CA}" type="presParOf" srcId="{D89A243D-0604-4810-972E-E3F9CEF7DFCF}" destId="{430C5754-BB4E-4A87-94FE-662BF317B805}" srcOrd="0" destOrd="0" presId="urn:microsoft.com/office/officeart/2018/2/layout/IconVerticalSolidList"/>
    <dgm:cxn modelId="{BFFC4A96-ABE1-4F2F-990C-516CDF390249}" type="presParOf" srcId="{430C5754-BB4E-4A87-94FE-662BF317B805}" destId="{6B78E7A1-8B34-41B6-B797-63FB450091F9}" srcOrd="0" destOrd="0" presId="urn:microsoft.com/office/officeart/2018/2/layout/IconVerticalSolidList"/>
    <dgm:cxn modelId="{64668084-322E-45F4-B09C-29C6D1398674}" type="presParOf" srcId="{430C5754-BB4E-4A87-94FE-662BF317B805}" destId="{2D1EC38F-799F-4D84-83F3-1F47C76AED36}" srcOrd="1" destOrd="0" presId="urn:microsoft.com/office/officeart/2018/2/layout/IconVerticalSolidList"/>
    <dgm:cxn modelId="{B4AA7C78-8FC5-49F4-89B0-68857640920B}" type="presParOf" srcId="{430C5754-BB4E-4A87-94FE-662BF317B805}" destId="{DBA1AE4A-A301-4573-AF0F-AC1518FF3237}" srcOrd="2" destOrd="0" presId="urn:microsoft.com/office/officeart/2018/2/layout/IconVerticalSolidList"/>
    <dgm:cxn modelId="{1FEAE8C7-416B-4B77-9DD6-EA57261C329F}" type="presParOf" srcId="{430C5754-BB4E-4A87-94FE-662BF317B805}" destId="{485464E9-8688-4799-8496-754CC8EABE73}" srcOrd="3" destOrd="0" presId="urn:microsoft.com/office/officeart/2018/2/layout/IconVerticalSolidList"/>
    <dgm:cxn modelId="{EF60F4B4-CD4F-4045-BAD2-A041BE734FD4}" type="presParOf" srcId="{D89A243D-0604-4810-972E-E3F9CEF7DFCF}" destId="{245C11CE-359E-4918-891E-DC2B82D7C30E}" srcOrd="1" destOrd="0" presId="urn:microsoft.com/office/officeart/2018/2/layout/IconVerticalSolidList"/>
    <dgm:cxn modelId="{81CB0889-A378-4726-B6F3-1776EA0D8D50}" type="presParOf" srcId="{D89A243D-0604-4810-972E-E3F9CEF7DFCF}" destId="{65C6D677-3FD4-444A-B6CC-1D18C0BE380F}" srcOrd="2" destOrd="0" presId="urn:microsoft.com/office/officeart/2018/2/layout/IconVerticalSolidList"/>
    <dgm:cxn modelId="{13DEF446-F52C-4FD9-835D-1D74D15672D1}" type="presParOf" srcId="{65C6D677-3FD4-444A-B6CC-1D18C0BE380F}" destId="{B86E811C-BCE9-4ED0-9284-7ABD4E03BA3D}" srcOrd="0" destOrd="0" presId="urn:microsoft.com/office/officeart/2018/2/layout/IconVerticalSolidList"/>
    <dgm:cxn modelId="{2DDB542D-CC8C-4F8A-B7DF-FD67FE601FBE}" type="presParOf" srcId="{65C6D677-3FD4-444A-B6CC-1D18C0BE380F}" destId="{A9BB1570-6AF4-4F23-A0DE-29CC2590DF12}" srcOrd="1" destOrd="0" presId="urn:microsoft.com/office/officeart/2018/2/layout/IconVerticalSolidList"/>
    <dgm:cxn modelId="{4A1E3F98-7BBD-4EFB-A2E5-FFC08849D820}" type="presParOf" srcId="{65C6D677-3FD4-444A-B6CC-1D18C0BE380F}" destId="{E6FEFFA3-88F8-485A-BB69-331A976E548E}" srcOrd="2" destOrd="0" presId="urn:microsoft.com/office/officeart/2018/2/layout/IconVerticalSolidList"/>
    <dgm:cxn modelId="{60DC0CEF-D90C-40FF-87D6-F89206B8FA58}" type="presParOf" srcId="{65C6D677-3FD4-444A-B6CC-1D18C0BE380F}" destId="{FFC080EB-A57E-47EA-A58B-7669D60166AE}" srcOrd="3" destOrd="0" presId="urn:microsoft.com/office/officeart/2018/2/layout/IconVerticalSolidList"/>
    <dgm:cxn modelId="{5B77F0B1-64BA-4D5D-9C6A-0351F2909D7F}" type="presParOf" srcId="{D89A243D-0604-4810-972E-E3F9CEF7DFCF}" destId="{F767B685-57A6-47F2-8082-464459C275F1}" srcOrd="3" destOrd="0" presId="urn:microsoft.com/office/officeart/2018/2/layout/IconVerticalSolidList"/>
    <dgm:cxn modelId="{61717BD7-7C3E-4A3F-9F3A-96492CB5DF98}" type="presParOf" srcId="{D89A243D-0604-4810-972E-E3F9CEF7DFCF}" destId="{71C06378-88EE-4A5E-8AF1-117D7A07DD85}" srcOrd="4" destOrd="0" presId="urn:microsoft.com/office/officeart/2018/2/layout/IconVerticalSolidList"/>
    <dgm:cxn modelId="{B44A4560-EEAA-4A5A-85A8-9FF9E9611A0C}" type="presParOf" srcId="{71C06378-88EE-4A5E-8AF1-117D7A07DD85}" destId="{92712D43-C093-4BCB-8962-B6E495B3CBF6}" srcOrd="0" destOrd="0" presId="urn:microsoft.com/office/officeart/2018/2/layout/IconVerticalSolidList"/>
    <dgm:cxn modelId="{55258AF5-9AA0-47BF-B3B7-2BAFCD9B0806}" type="presParOf" srcId="{71C06378-88EE-4A5E-8AF1-117D7A07DD85}" destId="{68073438-7624-4C33-8538-3CABEB54792F}" srcOrd="1" destOrd="0" presId="urn:microsoft.com/office/officeart/2018/2/layout/IconVerticalSolidList"/>
    <dgm:cxn modelId="{C829688D-1EA3-4A63-8BF2-C56E5280C150}" type="presParOf" srcId="{71C06378-88EE-4A5E-8AF1-117D7A07DD85}" destId="{1023ED97-B502-4FBE-9EA8-E47BED35DB34}" srcOrd="2" destOrd="0" presId="urn:microsoft.com/office/officeart/2018/2/layout/IconVerticalSolidList"/>
    <dgm:cxn modelId="{3528DC28-5DEF-450C-AC26-4B42635F74FA}" type="presParOf" srcId="{71C06378-88EE-4A5E-8AF1-117D7A07DD85}" destId="{48A122AF-9A0F-4A7D-809C-C6826F345C00}" srcOrd="3" destOrd="0" presId="urn:microsoft.com/office/officeart/2018/2/layout/IconVerticalSolidList"/>
    <dgm:cxn modelId="{6A39F91B-23B5-4ED9-85DF-6FCCAD90AA72}" type="presParOf" srcId="{D89A243D-0604-4810-972E-E3F9CEF7DFCF}" destId="{4871CB5C-ED7A-487B-B740-7F4111796FEC}" srcOrd="5" destOrd="0" presId="urn:microsoft.com/office/officeart/2018/2/layout/IconVerticalSolidList"/>
    <dgm:cxn modelId="{E6616492-B54E-4836-86DB-00019D7C6DD8}" type="presParOf" srcId="{D89A243D-0604-4810-972E-E3F9CEF7DFCF}" destId="{19C7C406-B428-4614-8F45-65339F47980C}" srcOrd="6" destOrd="0" presId="urn:microsoft.com/office/officeart/2018/2/layout/IconVerticalSolidList"/>
    <dgm:cxn modelId="{5CBCA02B-5EC4-477E-BF7E-C60AC187ABBE}" type="presParOf" srcId="{19C7C406-B428-4614-8F45-65339F47980C}" destId="{61E4AA0C-0150-4D81-8CA0-76F6ACB03A11}" srcOrd="0" destOrd="0" presId="urn:microsoft.com/office/officeart/2018/2/layout/IconVerticalSolidList"/>
    <dgm:cxn modelId="{D867E4F2-8FDC-4517-8A50-B934C09C8651}" type="presParOf" srcId="{19C7C406-B428-4614-8F45-65339F47980C}" destId="{55149831-117E-4B58-A2BF-3E70DAF90BA3}" srcOrd="1" destOrd="0" presId="urn:microsoft.com/office/officeart/2018/2/layout/IconVerticalSolidList"/>
    <dgm:cxn modelId="{DC382DCE-4D7A-4A21-ADB1-2508738CB6AA}" type="presParOf" srcId="{19C7C406-B428-4614-8F45-65339F47980C}" destId="{3A37CA1D-6FC5-4EA5-8A51-E53C0091BFA3}" srcOrd="2" destOrd="0" presId="urn:microsoft.com/office/officeart/2018/2/layout/IconVerticalSolidList"/>
    <dgm:cxn modelId="{A6415E71-5A2A-4B8E-986E-8B9F8F326E2D}" type="presParOf" srcId="{19C7C406-B428-4614-8F45-65339F47980C}" destId="{B8CBCB29-FC5E-4E1C-BB2B-BD5283A335E8}" srcOrd="3" destOrd="0" presId="urn:microsoft.com/office/officeart/2018/2/layout/IconVerticalSolidList"/>
    <dgm:cxn modelId="{4C58C94A-EE2B-4A9B-93F6-7AE74A8CE918}" type="presParOf" srcId="{D89A243D-0604-4810-972E-E3F9CEF7DFCF}" destId="{DA617B3C-3B2F-413E-8E8A-0B16B149793A}" srcOrd="7" destOrd="0" presId="urn:microsoft.com/office/officeart/2018/2/layout/IconVerticalSolidList"/>
    <dgm:cxn modelId="{82034746-B14B-4CCE-B7F3-49DD982FC117}" type="presParOf" srcId="{D89A243D-0604-4810-972E-E3F9CEF7DFCF}" destId="{CFC83BA9-EEAD-4BF9-BFEE-FFFE93A75400}" srcOrd="8" destOrd="0" presId="urn:microsoft.com/office/officeart/2018/2/layout/IconVerticalSolidList"/>
    <dgm:cxn modelId="{08D93900-9983-457A-B3A9-9BFF00F07068}" type="presParOf" srcId="{CFC83BA9-EEAD-4BF9-BFEE-FFFE93A75400}" destId="{7C9D5A0E-EC13-49C9-B9DA-460E14F1C182}" srcOrd="0" destOrd="0" presId="urn:microsoft.com/office/officeart/2018/2/layout/IconVerticalSolidList"/>
    <dgm:cxn modelId="{FF93B689-A63B-441E-992C-81595D12AB11}" type="presParOf" srcId="{CFC83BA9-EEAD-4BF9-BFEE-FFFE93A75400}" destId="{E722E7C8-2C49-4135-86CA-F1D8F67977DF}" srcOrd="1" destOrd="0" presId="urn:microsoft.com/office/officeart/2018/2/layout/IconVerticalSolidList"/>
    <dgm:cxn modelId="{738261A1-4C38-4E7E-A94A-BF4615BACF0E}" type="presParOf" srcId="{CFC83BA9-EEAD-4BF9-BFEE-FFFE93A75400}" destId="{7FD5EFA7-7397-4138-B928-2B965E880F36}" srcOrd="2" destOrd="0" presId="urn:microsoft.com/office/officeart/2018/2/layout/IconVerticalSolidList"/>
    <dgm:cxn modelId="{85C3AA9F-6A9C-42E1-8DCE-9D1C240CB123}" type="presParOf" srcId="{CFC83BA9-EEAD-4BF9-BFEE-FFFE93A75400}" destId="{508C207B-92CD-4796-BF58-B02754E7DB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E346D-5C8A-4496-9241-5C524E0425A7}">
      <dsp:nvSpPr>
        <dsp:cNvPr id="0" name=""/>
        <dsp:cNvSpPr/>
      </dsp:nvSpPr>
      <dsp:spPr>
        <a:xfrm>
          <a:off x="6395673" y="2780236"/>
          <a:ext cx="5579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7950" y="45720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DDC47-1289-473E-B2A5-5DF9A887EDA5}">
      <dsp:nvSpPr>
        <dsp:cNvPr id="0" name=""/>
        <dsp:cNvSpPr/>
      </dsp:nvSpPr>
      <dsp:spPr>
        <a:xfrm>
          <a:off x="3047971" y="1626363"/>
          <a:ext cx="557950" cy="1199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975" y="0"/>
              </a:lnTo>
              <a:lnTo>
                <a:pt x="278975" y="1199593"/>
              </a:lnTo>
              <a:lnTo>
                <a:pt x="557950" y="1199593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9E3CD-D2EE-45B1-B345-53EFE8436886}">
      <dsp:nvSpPr>
        <dsp:cNvPr id="0" name=""/>
        <dsp:cNvSpPr/>
      </dsp:nvSpPr>
      <dsp:spPr>
        <a:xfrm>
          <a:off x="6395673" y="1580643"/>
          <a:ext cx="5579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7950" y="45720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72EAB-BB5B-4430-B9C9-0AE47864C563}">
      <dsp:nvSpPr>
        <dsp:cNvPr id="0" name=""/>
        <dsp:cNvSpPr/>
      </dsp:nvSpPr>
      <dsp:spPr>
        <a:xfrm>
          <a:off x="3047971" y="1580643"/>
          <a:ext cx="5579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7950" y="4572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F6580-01EE-4D74-B92C-7AF9DE50B9B9}">
      <dsp:nvSpPr>
        <dsp:cNvPr id="0" name=""/>
        <dsp:cNvSpPr/>
      </dsp:nvSpPr>
      <dsp:spPr>
        <a:xfrm>
          <a:off x="6395673" y="381050"/>
          <a:ext cx="5579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7950" y="45720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FE62A-10A2-4DCF-9D8B-950CF9FB48ED}">
      <dsp:nvSpPr>
        <dsp:cNvPr id="0" name=""/>
        <dsp:cNvSpPr/>
      </dsp:nvSpPr>
      <dsp:spPr>
        <a:xfrm>
          <a:off x="3047971" y="426770"/>
          <a:ext cx="557950" cy="1199593"/>
        </a:xfrm>
        <a:custGeom>
          <a:avLst/>
          <a:gdLst/>
          <a:ahLst/>
          <a:cxnLst/>
          <a:rect l="0" t="0" r="0" b="0"/>
          <a:pathLst>
            <a:path>
              <a:moveTo>
                <a:pt x="0" y="1199593"/>
              </a:moveTo>
              <a:lnTo>
                <a:pt x="278975" y="1199593"/>
              </a:lnTo>
              <a:lnTo>
                <a:pt x="278975" y="0"/>
              </a:lnTo>
              <a:lnTo>
                <a:pt x="557950" y="0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7FE5A-EE6B-4117-A167-C786E8C7AD8E}">
      <dsp:nvSpPr>
        <dsp:cNvPr id="0" name=""/>
        <dsp:cNvSpPr/>
      </dsp:nvSpPr>
      <dsp:spPr>
        <a:xfrm>
          <a:off x="258219" y="1200926"/>
          <a:ext cx="2789751" cy="850874"/>
        </a:xfrm>
        <a:prstGeom prst="rect">
          <a:avLst/>
        </a:prstGeom>
        <a:solidFill>
          <a:schemeClr val="accent2">
            <a:alpha val="5000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Riduzione del volume gastrico</a:t>
          </a:r>
        </a:p>
      </dsp:txBody>
      <dsp:txXfrm>
        <a:off x="258219" y="1200926"/>
        <a:ext cx="2789751" cy="850874"/>
      </dsp:txXfrm>
    </dsp:sp>
    <dsp:sp modelId="{21F95AF6-F8B1-4712-B83C-652A38357DF4}">
      <dsp:nvSpPr>
        <dsp:cNvPr id="0" name=""/>
        <dsp:cNvSpPr/>
      </dsp:nvSpPr>
      <dsp:spPr>
        <a:xfrm>
          <a:off x="3605922" y="1333"/>
          <a:ext cx="2789751" cy="850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n-lt"/>
              <a:cs typeface="Calibri" panose="020F0502020204030204" pitchFamily="34" charset="0"/>
            </a:rPr>
            <a:t>↓</a:t>
          </a:r>
          <a:r>
            <a:rPr lang="it-IT" sz="2000" kern="1200" dirty="0"/>
            <a:t> produzione di HCl</a:t>
          </a:r>
        </a:p>
      </dsp:txBody>
      <dsp:txXfrm>
        <a:off x="3605922" y="1333"/>
        <a:ext cx="2789751" cy="850874"/>
      </dsp:txXfrm>
    </dsp:sp>
    <dsp:sp modelId="{57C17B52-77CE-445B-9E9D-E01E797F8485}">
      <dsp:nvSpPr>
        <dsp:cNvPr id="0" name=""/>
        <dsp:cNvSpPr/>
      </dsp:nvSpPr>
      <dsp:spPr>
        <a:xfrm>
          <a:off x="6953624" y="1333"/>
          <a:ext cx="2789751" cy="850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n-lt"/>
              <a:cs typeface="Calibri" panose="020F0502020204030204" pitchFamily="34" charset="0"/>
            </a:rPr>
            <a:t>↓ digestione dei nutrienti</a:t>
          </a:r>
          <a:endParaRPr lang="it-IT" sz="2000" kern="1200" dirty="0"/>
        </a:p>
      </dsp:txBody>
      <dsp:txXfrm>
        <a:off x="6953624" y="1333"/>
        <a:ext cx="2789751" cy="850874"/>
      </dsp:txXfrm>
    </dsp:sp>
    <dsp:sp modelId="{95A72E0A-971B-4CB7-A44E-B69F62035EC9}">
      <dsp:nvSpPr>
        <dsp:cNvPr id="0" name=""/>
        <dsp:cNvSpPr/>
      </dsp:nvSpPr>
      <dsp:spPr>
        <a:xfrm>
          <a:off x="3605922" y="1200926"/>
          <a:ext cx="2789751" cy="850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n-lt"/>
              <a:cs typeface="Calibri" panose="020F0502020204030204" pitchFamily="34" charset="0"/>
            </a:rPr>
            <a:t>↓</a:t>
          </a:r>
          <a:r>
            <a:rPr lang="it-IT" sz="2000" kern="1200" dirty="0"/>
            <a:t> produzione di fattore intrinseco</a:t>
          </a:r>
        </a:p>
      </dsp:txBody>
      <dsp:txXfrm>
        <a:off x="3605922" y="1200926"/>
        <a:ext cx="2789751" cy="850874"/>
      </dsp:txXfrm>
    </dsp:sp>
    <dsp:sp modelId="{04C5D8E3-C133-4D48-B3D4-FC75B9336082}">
      <dsp:nvSpPr>
        <dsp:cNvPr id="0" name=""/>
        <dsp:cNvSpPr/>
      </dsp:nvSpPr>
      <dsp:spPr>
        <a:xfrm>
          <a:off x="6953624" y="1200926"/>
          <a:ext cx="2789751" cy="850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n-lt"/>
              <a:cs typeface="Calibri" panose="020F0502020204030204" pitchFamily="34" charset="0"/>
            </a:rPr>
            <a:t>↓</a:t>
          </a:r>
          <a:r>
            <a:rPr lang="it-IT" sz="2000" kern="1200" dirty="0"/>
            <a:t> assorbimento della vitamina B12</a:t>
          </a:r>
        </a:p>
      </dsp:txBody>
      <dsp:txXfrm>
        <a:off x="6953624" y="1200926"/>
        <a:ext cx="2789751" cy="850874"/>
      </dsp:txXfrm>
    </dsp:sp>
    <dsp:sp modelId="{FB6F757E-1B3B-4F67-9AEB-924F77BD2663}">
      <dsp:nvSpPr>
        <dsp:cNvPr id="0" name=""/>
        <dsp:cNvSpPr/>
      </dsp:nvSpPr>
      <dsp:spPr>
        <a:xfrm>
          <a:off x="3605922" y="2400519"/>
          <a:ext cx="2789751" cy="850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n-lt"/>
              <a:cs typeface="Calibri" panose="020F0502020204030204" pitchFamily="34" charset="0"/>
            </a:rPr>
            <a:t>↓</a:t>
          </a:r>
          <a:r>
            <a:rPr lang="it-IT" sz="2000" kern="1200" dirty="0"/>
            <a:t> produzione di grelina</a:t>
          </a:r>
          <a:r>
            <a:rPr lang="it-IT" sz="1000" kern="1200" dirty="0"/>
            <a:t>6</a:t>
          </a:r>
          <a:endParaRPr lang="it-IT" sz="2000" kern="1200" dirty="0"/>
        </a:p>
      </dsp:txBody>
      <dsp:txXfrm>
        <a:off x="3605922" y="2400519"/>
        <a:ext cx="2789751" cy="850874"/>
      </dsp:txXfrm>
    </dsp:sp>
    <dsp:sp modelId="{4CF7BAFC-C999-4A8E-8262-66B590B46142}">
      <dsp:nvSpPr>
        <dsp:cNvPr id="0" name=""/>
        <dsp:cNvSpPr/>
      </dsp:nvSpPr>
      <dsp:spPr>
        <a:xfrm>
          <a:off x="6953624" y="2400519"/>
          <a:ext cx="2789751" cy="850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+mn-lt"/>
              <a:cs typeface="Calibri" panose="020F0502020204030204" pitchFamily="34" charset="0"/>
            </a:rPr>
            <a:t>↓</a:t>
          </a:r>
          <a:r>
            <a:rPr lang="it-IT" sz="2000" kern="1200" dirty="0"/>
            <a:t> sensazione di fame</a:t>
          </a:r>
        </a:p>
      </dsp:txBody>
      <dsp:txXfrm>
        <a:off x="6953624" y="2400519"/>
        <a:ext cx="2789751" cy="850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76B6E-F389-4645-9406-2F0CD2C0AF24}">
      <dsp:nvSpPr>
        <dsp:cNvPr id="0" name=""/>
        <dsp:cNvSpPr/>
      </dsp:nvSpPr>
      <dsp:spPr>
        <a:xfrm>
          <a:off x="0" y="0"/>
          <a:ext cx="10058399" cy="934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PROTEINE</a:t>
          </a:r>
          <a:r>
            <a:rPr lang="it-IT" sz="1800" kern="1200" dirty="0"/>
            <a:t> (30 g/die)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Da assumere come spuntino a metà mattina e a metà pomeriggio </a:t>
          </a:r>
        </a:p>
      </dsp:txBody>
      <dsp:txXfrm>
        <a:off x="2105176" y="0"/>
        <a:ext cx="7953223" cy="934969"/>
      </dsp:txXfrm>
    </dsp:sp>
    <dsp:sp modelId="{14BFE421-D041-4244-A0E2-373BAD7A2C9B}">
      <dsp:nvSpPr>
        <dsp:cNvPr id="0" name=""/>
        <dsp:cNvSpPr/>
      </dsp:nvSpPr>
      <dsp:spPr>
        <a:xfrm>
          <a:off x="93496" y="93496"/>
          <a:ext cx="2011680" cy="7479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EC47C-C70E-418D-A922-47BCB6658D0C}">
      <dsp:nvSpPr>
        <dsp:cNvPr id="0" name=""/>
        <dsp:cNvSpPr/>
      </dsp:nvSpPr>
      <dsp:spPr>
        <a:xfrm>
          <a:off x="0" y="1028466"/>
          <a:ext cx="10058399" cy="934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AMINOACIDI ESSENZIALI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Da assumere a digiuno o dopo l’attività fisica</a:t>
          </a:r>
        </a:p>
      </dsp:txBody>
      <dsp:txXfrm>
        <a:off x="2105176" y="1028466"/>
        <a:ext cx="7953223" cy="934969"/>
      </dsp:txXfrm>
    </dsp:sp>
    <dsp:sp modelId="{714E6EE0-EB22-44D8-A10C-66AC369F7029}">
      <dsp:nvSpPr>
        <dsp:cNvPr id="0" name=""/>
        <dsp:cNvSpPr/>
      </dsp:nvSpPr>
      <dsp:spPr>
        <a:xfrm>
          <a:off x="93496" y="1121963"/>
          <a:ext cx="2011680" cy="74797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637" t="-4941" r="18065" b="1812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9BA61-CA36-4BB6-9D12-CC2109DFA58C}">
      <dsp:nvSpPr>
        <dsp:cNvPr id="0" name=""/>
        <dsp:cNvSpPr/>
      </dsp:nvSpPr>
      <dsp:spPr>
        <a:xfrm>
          <a:off x="0" y="2056932"/>
          <a:ext cx="10058399" cy="934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VITAMINE E MINERALI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Calcio, magnesio, ferro, zinco, rame, cromo, selenio, iodio, manganese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 err="1"/>
            <a:t>Vit</a:t>
          </a:r>
          <a:r>
            <a:rPr lang="it-IT" sz="1400" kern="1200" dirty="0"/>
            <a:t> C, niacina, </a:t>
          </a:r>
          <a:r>
            <a:rPr lang="it-IT" sz="1400" kern="1200" dirty="0" err="1"/>
            <a:t>vit</a:t>
          </a:r>
          <a:r>
            <a:rPr lang="it-IT" sz="1400" kern="1200" dirty="0"/>
            <a:t> del gruppo B, </a:t>
          </a:r>
          <a:r>
            <a:rPr lang="it-IT" sz="1400" kern="1200" dirty="0" err="1"/>
            <a:t>vit</a:t>
          </a:r>
          <a:r>
            <a:rPr lang="it-IT" sz="1400" kern="1200" dirty="0"/>
            <a:t> A, </a:t>
          </a:r>
          <a:r>
            <a:rPr lang="it-IT" sz="1400" kern="1200" dirty="0" err="1"/>
            <a:t>vit</a:t>
          </a:r>
          <a:r>
            <a:rPr lang="it-IT" sz="1400" kern="1200" dirty="0"/>
            <a:t> D, </a:t>
          </a:r>
          <a:r>
            <a:rPr lang="it-IT" sz="1400" kern="1200" dirty="0" err="1"/>
            <a:t>vit</a:t>
          </a:r>
          <a:r>
            <a:rPr lang="it-IT" sz="1400" kern="1200" dirty="0"/>
            <a:t> E, </a:t>
          </a:r>
          <a:r>
            <a:rPr lang="it-IT" sz="1400" kern="1200" dirty="0" err="1"/>
            <a:t>vit</a:t>
          </a:r>
          <a:r>
            <a:rPr lang="it-IT" sz="1400" kern="1200" dirty="0"/>
            <a:t> K2, acido folico, biotina</a:t>
          </a:r>
        </a:p>
      </dsp:txBody>
      <dsp:txXfrm>
        <a:off x="2105176" y="2056932"/>
        <a:ext cx="7953223" cy="934969"/>
      </dsp:txXfrm>
    </dsp:sp>
    <dsp:sp modelId="{626C3AAC-18DF-4C54-97DA-DE52322E4971}">
      <dsp:nvSpPr>
        <dsp:cNvPr id="0" name=""/>
        <dsp:cNvSpPr/>
      </dsp:nvSpPr>
      <dsp:spPr>
        <a:xfrm>
          <a:off x="93496" y="2150429"/>
          <a:ext cx="2011680" cy="7479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898F5-1D8F-4581-B805-46F39A40228B}">
      <dsp:nvSpPr>
        <dsp:cNvPr id="0" name=""/>
        <dsp:cNvSpPr/>
      </dsp:nvSpPr>
      <dsp:spPr>
        <a:xfrm>
          <a:off x="0" y="3085398"/>
          <a:ext cx="10058399" cy="934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VITAMINA 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1000 U/die come prevenzione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Dosaggio superiore in caso di carenza</a:t>
          </a:r>
        </a:p>
      </dsp:txBody>
      <dsp:txXfrm>
        <a:off x="2105176" y="3085398"/>
        <a:ext cx="7953223" cy="934969"/>
      </dsp:txXfrm>
    </dsp:sp>
    <dsp:sp modelId="{872ABF1C-6BFD-4846-B092-8504D047AAFD}">
      <dsp:nvSpPr>
        <dsp:cNvPr id="0" name=""/>
        <dsp:cNvSpPr/>
      </dsp:nvSpPr>
      <dsp:spPr>
        <a:xfrm>
          <a:off x="93496" y="3178895"/>
          <a:ext cx="2011680" cy="7479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76B6E-F389-4645-9406-2F0CD2C0AF24}">
      <dsp:nvSpPr>
        <dsp:cNvPr id="0" name=""/>
        <dsp:cNvSpPr/>
      </dsp:nvSpPr>
      <dsp:spPr>
        <a:xfrm>
          <a:off x="0" y="0"/>
          <a:ext cx="10058399" cy="8159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PROTEINE</a:t>
          </a:r>
          <a:r>
            <a:rPr lang="it-IT" sz="1800" kern="1200" dirty="0"/>
            <a:t> (30 g/die)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Da assumere come spuntino a metà mattina e a metà pomeriggio </a:t>
          </a:r>
        </a:p>
      </dsp:txBody>
      <dsp:txXfrm>
        <a:off x="2093274" y="0"/>
        <a:ext cx="7965125" cy="815946"/>
      </dsp:txXfrm>
    </dsp:sp>
    <dsp:sp modelId="{14BFE421-D041-4244-A0E2-373BAD7A2C9B}">
      <dsp:nvSpPr>
        <dsp:cNvPr id="0" name=""/>
        <dsp:cNvSpPr/>
      </dsp:nvSpPr>
      <dsp:spPr>
        <a:xfrm>
          <a:off x="81594" y="81594"/>
          <a:ext cx="2011680" cy="6527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EC47C-C70E-418D-A922-47BCB6658D0C}">
      <dsp:nvSpPr>
        <dsp:cNvPr id="0" name=""/>
        <dsp:cNvSpPr/>
      </dsp:nvSpPr>
      <dsp:spPr>
        <a:xfrm>
          <a:off x="0" y="897540"/>
          <a:ext cx="10058399" cy="8159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AMINOACIDI ESSENZIALI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Da assumere a digiuno o dopo l’attività fisica</a:t>
          </a:r>
        </a:p>
      </dsp:txBody>
      <dsp:txXfrm>
        <a:off x="2093274" y="897540"/>
        <a:ext cx="7965125" cy="815946"/>
      </dsp:txXfrm>
    </dsp:sp>
    <dsp:sp modelId="{714E6EE0-EB22-44D8-A10C-66AC369F7029}">
      <dsp:nvSpPr>
        <dsp:cNvPr id="0" name=""/>
        <dsp:cNvSpPr/>
      </dsp:nvSpPr>
      <dsp:spPr>
        <a:xfrm>
          <a:off x="81594" y="979135"/>
          <a:ext cx="2011680" cy="65275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637" t="-4941" r="18065" b="1812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9BA61-CA36-4BB6-9D12-CC2109DFA58C}">
      <dsp:nvSpPr>
        <dsp:cNvPr id="0" name=""/>
        <dsp:cNvSpPr/>
      </dsp:nvSpPr>
      <dsp:spPr>
        <a:xfrm>
          <a:off x="0" y="1795081"/>
          <a:ext cx="10058399" cy="8159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VITAMINE E MINERALI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Calcio, magnesio, ferro, zinco, rame, cromo, selenio, iodio, manganese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 err="1"/>
            <a:t>Vit</a:t>
          </a:r>
          <a:r>
            <a:rPr lang="it-IT" sz="1400" kern="1200" dirty="0"/>
            <a:t> C, niacina, </a:t>
          </a:r>
          <a:r>
            <a:rPr lang="it-IT" sz="1400" kern="1200" dirty="0" err="1"/>
            <a:t>vit</a:t>
          </a:r>
          <a:r>
            <a:rPr lang="it-IT" sz="1400" kern="1200" dirty="0"/>
            <a:t> del gruppo B, </a:t>
          </a:r>
          <a:r>
            <a:rPr lang="it-IT" sz="1400" kern="1200" dirty="0" err="1"/>
            <a:t>vit</a:t>
          </a:r>
          <a:r>
            <a:rPr lang="it-IT" sz="1400" kern="1200" dirty="0"/>
            <a:t> A, </a:t>
          </a:r>
          <a:r>
            <a:rPr lang="it-IT" sz="1400" kern="1200" dirty="0" err="1"/>
            <a:t>vit</a:t>
          </a:r>
          <a:r>
            <a:rPr lang="it-IT" sz="1400" kern="1200" dirty="0"/>
            <a:t> D, </a:t>
          </a:r>
          <a:r>
            <a:rPr lang="it-IT" sz="1400" kern="1200" dirty="0" err="1"/>
            <a:t>vit</a:t>
          </a:r>
          <a:r>
            <a:rPr lang="it-IT" sz="1400" kern="1200" dirty="0"/>
            <a:t> E, </a:t>
          </a:r>
          <a:r>
            <a:rPr lang="it-IT" sz="1400" kern="1200" dirty="0" err="1"/>
            <a:t>vit</a:t>
          </a:r>
          <a:r>
            <a:rPr lang="it-IT" sz="1400" kern="1200" dirty="0"/>
            <a:t> K2, acido folico, biotina</a:t>
          </a:r>
        </a:p>
      </dsp:txBody>
      <dsp:txXfrm>
        <a:off x="2093274" y="1795081"/>
        <a:ext cx="7965125" cy="815946"/>
      </dsp:txXfrm>
    </dsp:sp>
    <dsp:sp modelId="{626C3AAC-18DF-4C54-97DA-DE52322E4971}">
      <dsp:nvSpPr>
        <dsp:cNvPr id="0" name=""/>
        <dsp:cNvSpPr/>
      </dsp:nvSpPr>
      <dsp:spPr>
        <a:xfrm>
          <a:off x="81594" y="1876676"/>
          <a:ext cx="2011680" cy="6527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898F5-1D8F-4581-B805-46F39A40228B}">
      <dsp:nvSpPr>
        <dsp:cNvPr id="0" name=""/>
        <dsp:cNvSpPr/>
      </dsp:nvSpPr>
      <dsp:spPr>
        <a:xfrm>
          <a:off x="0" y="2692622"/>
          <a:ext cx="10058399" cy="8159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VITAMINA 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1000 U/die come prevenzione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Dosaggio superiore in caso di carenza</a:t>
          </a:r>
        </a:p>
      </dsp:txBody>
      <dsp:txXfrm>
        <a:off x="2093274" y="2692622"/>
        <a:ext cx="7965125" cy="815946"/>
      </dsp:txXfrm>
    </dsp:sp>
    <dsp:sp modelId="{872ABF1C-6BFD-4846-B092-8504D047AAFD}">
      <dsp:nvSpPr>
        <dsp:cNvPr id="0" name=""/>
        <dsp:cNvSpPr/>
      </dsp:nvSpPr>
      <dsp:spPr>
        <a:xfrm>
          <a:off x="81594" y="2774217"/>
          <a:ext cx="2011680" cy="6527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1A351-47D3-4EDF-955B-27173D1BA66C}">
      <dsp:nvSpPr>
        <dsp:cNvPr id="0" name=""/>
        <dsp:cNvSpPr/>
      </dsp:nvSpPr>
      <dsp:spPr>
        <a:xfrm>
          <a:off x="0" y="3590163"/>
          <a:ext cx="10058399" cy="8159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CALCIO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500 mg/die</a:t>
          </a:r>
        </a:p>
      </dsp:txBody>
      <dsp:txXfrm>
        <a:off x="2093274" y="3590163"/>
        <a:ext cx="7965125" cy="815946"/>
      </dsp:txXfrm>
    </dsp:sp>
    <dsp:sp modelId="{830FDF37-9EE8-4A2A-BB70-42F11D168A56}">
      <dsp:nvSpPr>
        <dsp:cNvPr id="0" name=""/>
        <dsp:cNvSpPr/>
      </dsp:nvSpPr>
      <dsp:spPr>
        <a:xfrm>
          <a:off x="81594" y="3671758"/>
          <a:ext cx="2011680" cy="6527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t="-44000" b="-44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F22C5-7980-496A-A210-CDFBBC79E2D0}">
      <dsp:nvSpPr>
        <dsp:cNvPr id="0" name=""/>
        <dsp:cNvSpPr/>
      </dsp:nvSpPr>
      <dsp:spPr>
        <a:xfrm>
          <a:off x="754379" y="0"/>
          <a:ext cx="8549640" cy="3612705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F6B96-BC61-44DA-B21F-05356CBA8F17}">
      <dsp:nvSpPr>
        <dsp:cNvPr id="0" name=""/>
        <dsp:cNvSpPr/>
      </dsp:nvSpPr>
      <dsp:spPr>
        <a:xfrm>
          <a:off x="3437" y="1083811"/>
          <a:ext cx="2233672" cy="14450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Dieta liquida</a:t>
          </a:r>
          <a:br>
            <a:rPr lang="it-IT" sz="2400" kern="1200" dirty="0"/>
          </a:br>
          <a:r>
            <a:rPr lang="it-IT" sz="2000" kern="1200" dirty="0"/>
            <a:t>(1° settimana)</a:t>
          </a:r>
          <a:endParaRPr lang="it-IT" sz="2400" kern="1200" dirty="0"/>
        </a:p>
      </dsp:txBody>
      <dsp:txXfrm>
        <a:off x="73980" y="1154354"/>
        <a:ext cx="2092586" cy="1303996"/>
      </dsp:txXfrm>
    </dsp:sp>
    <dsp:sp modelId="{6270C7E7-9793-4358-A997-9AE21B07B07E}">
      <dsp:nvSpPr>
        <dsp:cNvPr id="0" name=""/>
        <dsp:cNvSpPr/>
      </dsp:nvSpPr>
      <dsp:spPr>
        <a:xfrm>
          <a:off x="2609388" y="1083811"/>
          <a:ext cx="2233672" cy="14450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Dieta semiliquida o frullata</a:t>
          </a:r>
          <a:br>
            <a:rPr lang="it-IT" sz="2400" kern="1200" dirty="0"/>
          </a:br>
          <a:r>
            <a:rPr lang="it-IT" sz="2000" kern="1200" dirty="0"/>
            <a:t>(2° settimana)</a:t>
          </a:r>
          <a:endParaRPr lang="it-IT" sz="2400" kern="1200" dirty="0"/>
        </a:p>
      </dsp:txBody>
      <dsp:txXfrm>
        <a:off x="2679931" y="1154354"/>
        <a:ext cx="2092586" cy="1303996"/>
      </dsp:txXfrm>
    </dsp:sp>
    <dsp:sp modelId="{C6B94A90-9121-421F-87DD-92C565D0906C}">
      <dsp:nvSpPr>
        <dsp:cNvPr id="0" name=""/>
        <dsp:cNvSpPr/>
      </dsp:nvSpPr>
      <dsp:spPr>
        <a:xfrm>
          <a:off x="5215339" y="1083811"/>
          <a:ext cx="2233672" cy="14450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Dieta morbida</a:t>
          </a:r>
          <a:br>
            <a:rPr lang="it-IT" sz="2500" kern="1200" dirty="0"/>
          </a:br>
          <a:r>
            <a:rPr lang="it-IT" sz="2000" kern="1200" dirty="0"/>
            <a:t>(3-4° settimana)</a:t>
          </a:r>
          <a:endParaRPr lang="it-IT" sz="2500" kern="1200" dirty="0"/>
        </a:p>
      </dsp:txBody>
      <dsp:txXfrm>
        <a:off x="5285882" y="1154354"/>
        <a:ext cx="2092586" cy="1303996"/>
      </dsp:txXfrm>
    </dsp:sp>
    <dsp:sp modelId="{18F3029B-7F4E-41CC-8285-1514C1B85867}">
      <dsp:nvSpPr>
        <dsp:cNvPr id="0" name=""/>
        <dsp:cNvSpPr/>
      </dsp:nvSpPr>
      <dsp:spPr>
        <a:xfrm>
          <a:off x="7821290" y="1083811"/>
          <a:ext cx="2233672" cy="14450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Dieta solida</a:t>
          </a:r>
          <a:br>
            <a:rPr lang="it-IT" sz="3000" kern="1200" dirty="0"/>
          </a:br>
          <a:r>
            <a:rPr lang="it-IT" sz="2000" kern="1200" dirty="0"/>
            <a:t>(dalla 5° settimana)</a:t>
          </a:r>
          <a:endParaRPr lang="it-IT" sz="3000" kern="1200" dirty="0"/>
        </a:p>
      </dsp:txBody>
      <dsp:txXfrm>
        <a:off x="7891833" y="1154354"/>
        <a:ext cx="2092586" cy="1303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8E7A1-8B34-41B6-B797-63FB450091F9}">
      <dsp:nvSpPr>
        <dsp:cNvPr id="0" name=""/>
        <dsp:cNvSpPr/>
      </dsp:nvSpPr>
      <dsp:spPr>
        <a:xfrm>
          <a:off x="0" y="5242"/>
          <a:ext cx="10088880" cy="5940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EC38F-799F-4D84-83F3-1F47C76AED36}">
      <dsp:nvSpPr>
        <dsp:cNvPr id="0" name=""/>
        <dsp:cNvSpPr/>
      </dsp:nvSpPr>
      <dsp:spPr>
        <a:xfrm>
          <a:off x="179701" y="138904"/>
          <a:ext cx="327049" cy="32672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464E9-8688-4799-8496-754CC8EABE73}">
      <dsp:nvSpPr>
        <dsp:cNvPr id="0" name=""/>
        <dsp:cNvSpPr/>
      </dsp:nvSpPr>
      <dsp:spPr>
        <a:xfrm>
          <a:off x="686451" y="5242"/>
          <a:ext cx="9350975" cy="686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94" tIns="72694" rIns="72694" bIns="726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Preferire cibi solidi poiché, avendo un tempo di permanenza nello stomaco più lungo, favoriscono il senso di sazietà</a:t>
          </a:r>
        </a:p>
      </dsp:txBody>
      <dsp:txXfrm>
        <a:off x="686451" y="5242"/>
        <a:ext cx="9350975" cy="686874"/>
      </dsp:txXfrm>
    </dsp:sp>
    <dsp:sp modelId="{B86E811C-BCE9-4ED0-9284-7ABD4E03BA3D}">
      <dsp:nvSpPr>
        <dsp:cNvPr id="0" name=""/>
        <dsp:cNvSpPr/>
      </dsp:nvSpPr>
      <dsp:spPr>
        <a:xfrm>
          <a:off x="0" y="863835"/>
          <a:ext cx="10088880" cy="5940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B1570-6AF4-4F23-A0DE-29CC2590DF12}">
      <dsp:nvSpPr>
        <dsp:cNvPr id="0" name=""/>
        <dsp:cNvSpPr/>
      </dsp:nvSpPr>
      <dsp:spPr>
        <a:xfrm>
          <a:off x="179701" y="997498"/>
          <a:ext cx="327049" cy="326729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080EB-A57E-47EA-A58B-7669D60166AE}">
      <dsp:nvSpPr>
        <dsp:cNvPr id="0" name=""/>
        <dsp:cNvSpPr/>
      </dsp:nvSpPr>
      <dsp:spPr>
        <a:xfrm>
          <a:off x="686451" y="863835"/>
          <a:ext cx="9350975" cy="686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94" tIns="72694" rIns="72694" bIns="726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Masticare bene e a lungo, ogni pasto dovrebbe durare almeno 20 minuti</a:t>
          </a:r>
        </a:p>
      </dsp:txBody>
      <dsp:txXfrm>
        <a:off x="686451" y="863835"/>
        <a:ext cx="9350975" cy="686874"/>
      </dsp:txXfrm>
    </dsp:sp>
    <dsp:sp modelId="{92712D43-C093-4BCB-8962-B6E495B3CBF6}">
      <dsp:nvSpPr>
        <dsp:cNvPr id="0" name=""/>
        <dsp:cNvSpPr/>
      </dsp:nvSpPr>
      <dsp:spPr>
        <a:xfrm>
          <a:off x="0" y="1722429"/>
          <a:ext cx="10088880" cy="5940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73438-7624-4C33-8538-3CABEB54792F}">
      <dsp:nvSpPr>
        <dsp:cNvPr id="0" name=""/>
        <dsp:cNvSpPr/>
      </dsp:nvSpPr>
      <dsp:spPr>
        <a:xfrm>
          <a:off x="179701" y="1856091"/>
          <a:ext cx="327049" cy="32672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122AF-9A0F-4A7D-809C-C6826F345C00}">
      <dsp:nvSpPr>
        <dsp:cNvPr id="0" name=""/>
        <dsp:cNvSpPr/>
      </dsp:nvSpPr>
      <dsp:spPr>
        <a:xfrm>
          <a:off x="686451" y="1722429"/>
          <a:ext cx="9350975" cy="686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94" tIns="72694" rIns="72694" bIns="726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Bere a piccoli sorsi e lontano dai pasti</a:t>
          </a:r>
        </a:p>
      </dsp:txBody>
      <dsp:txXfrm>
        <a:off x="686451" y="1722429"/>
        <a:ext cx="9350975" cy="686874"/>
      </dsp:txXfrm>
    </dsp:sp>
    <dsp:sp modelId="{61E4AA0C-0150-4D81-8CA0-76F6ACB03A11}">
      <dsp:nvSpPr>
        <dsp:cNvPr id="0" name=""/>
        <dsp:cNvSpPr/>
      </dsp:nvSpPr>
      <dsp:spPr>
        <a:xfrm>
          <a:off x="0" y="2581023"/>
          <a:ext cx="10088880" cy="5940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49831-117E-4B58-A2BF-3E70DAF90BA3}">
      <dsp:nvSpPr>
        <dsp:cNvPr id="0" name=""/>
        <dsp:cNvSpPr/>
      </dsp:nvSpPr>
      <dsp:spPr>
        <a:xfrm>
          <a:off x="179701" y="2714685"/>
          <a:ext cx="327049" cy="32672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BCB29-FC5E-4E1C-BB2B-BD5283A335E8}">
      <dsp:nvSpPr>
        <dsp:cNvPr id="0" name=""/>
        <dsp:cNvSpPr/>
      </dsp:nvSpPr>
      <dsp:spPr>
        <a:xfrm>
          <a:off x="686451" y="2581023"/>
          <a:ext cx="9350975" cy="686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94" tIns="72694" rIns="72694" bIns="726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Sono vietate tutte le bevande gassate e zuccherate e gli alcolici</a:t>
          </a:r>
        </a:p>
      </dsp:txBody>
      <dsp:txXfrm>
        <a:off x="686451" y="2581023"/>
        <a:ext cx="9350975" cy="686874"/>
      </dsp:txXfrm>
    </dsp:sp>
    <dsp:sp modelId="{7C9D5A0E-EC13-49C9-B9DA-460E14F1C182}">
      <dsp:nvSpPr>
        <dsp:cNvPr id="0" name=""/>
        <dsp:cNvSpPr/>
      </dsp:nvSpPr>
      <dsp:spPr>
        <a:xfrm>
          <a:off x="0" y="3439616"/>
          <a:ext cx="10088880" cy="5940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2E7C8-2C49-4135-86CA-F1D8F67977DF}">
      <dsp:nvSpPr>
        <dsp:cNvPr id="0" name=""/>
        <dsp:cNvSpPr/>
      </dsp:nvSpPr>
      <dsp:spPr>
        <a:xfrm>
          <a:off x="179701" y="3573279"/>
          <a:ext cx="327049" cy="326729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C207B-92CD-4796-BF58-B02754E7DB3B}">
      <dsp:nvSpPr>
        <dsp:cNvPr id="0" name=""/>
        <dsp:cNvSpPr/>
      </dsp:nvSpPr>
      <dsp:spPr>
        <a:xfrm>
          <a:off x="686451" y="3439616"/>
          <a:ext cx="9350975" cy="686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94" tIns="72694" rIns="72694" bIns="7269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Inserire sempre una fonte proteica ad ogni pasto (carne, pesce, uova, formaggi, legumi)</a:t>
          </a:r>
        </a:p>
      </dsp:txBody>
      <dsp:txXfrm>
        <a:off x="686451" y="3439616"/>
        <a:ext cx="9350975" cy="686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32C9632-6D2B-4E0B-A5AB-943DD8CE87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3B827A2-584A-42BB-85E6-87603AFBB9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A7A5C-94AB-469F-BB00-E310231AB5F5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BB1B2C-0E84-40FB-882D-FC5B2C0FFB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Ottimizzazione del percorso in chirurgia bariatrica. Ha senso parlare di ERAS? - 05/04/24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28F2CE-C2C4-477E-8908-B894C1C73E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5B730-385E-4FB4-BE95-EF1BBFBA51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3103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F05D3-8C9D-4EA8-8A6B-8337A8C5B1B1}" type="datetimeFigureOut">
              <a:rPr lang="it-IT" smtClean="0"/>
              <a:t>04/04/2024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Ottimizzazione del percorso in chirurgia bariatrica. Ha senso parlare di ERAS? - 05/04/24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6A074-0B7F-4707-8CF9-E02AB456A0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9814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Ottimizzazione del percorso in chirurgia bariatrica. Ha senso parlare di ERAS? - 05/04/24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6A074-0B7F-4707-8CF9-E02AB456A02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60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Ottimizzazione del percorso in chirurgia bariatrica. Ha senso parlare di ERAS? - 05/04/24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6A074-0B7F-4707-8CF9-E02AB456A02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67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Ottimizzazione del percorso in chirurgia bariatrica. Ha senso parlare di ERAS? - 05/04/24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6A074-0B7F-4707-8CF9-E02AB456A02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12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FCE0-B809-4160-9286-ACBFCD5B3F07}" type="datetime1">
              <a:rPr lang="it-IT" smtClean="0"/>
              <a:t>04/04/2024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97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D99D-7177-49FF-A687-A13F21FA35A5}" type="datetime1">
              <a:rPr lang="it-IT" smtClean="0"/>
              <a:t>04/04/2024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22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F799-3380-440A-94EF-87E3BFD9D8C5}" type="datetime1">
              <a:rPr lang="it-IT" smtClean="0"/>
              <a:t>04/04/2024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56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42459" y="3841"/>
            <a:ext cx="13993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04/04/2024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3944" y="-1345"/>
            <a:ext cx="1399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7F6110B-C008-0593-9F16-FA399C4FB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6" y="1782"/>
            <a:ext cx="4880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0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0314-4B3D-410D-BB3D-9CCCF315A23C}" type="datetime1">
              <a:rPr lang="it-IT" smtClean="0"/>
              <a:t>04/04/2024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46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4D01-B37A-4B98-A52A-E15F4CEBEA9C}" type="datetime1">
              <a:rPr lang="it-IT" smtClean="0"/>
              <a:t>04/04/2024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88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678C-86A7-420C-A504-0DEB248CB466}" type="datetime1">
              <a:rPr lang="it-IT" smtClean="0"/>
              <a:t>04/04/2024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965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7F27-B83B-4DF6-99D3-45BAAF582D03}" type="datetime1">
              <a:rPr lang="it-IT" smtClean="0"/>
              <a:t>04/04/2024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862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4E0C8-380A-4403-9EF0-A4BB92D96419}" type="datetime1">
              <a:rPr lang="it-IT" smtClean="0"/>
              <a:t>04/04/2024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24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3A37-D50F-499D-83FC-850BDA7D5F35}" type="datetime1">
              <a:rPr lang="it-IT" smtClean="0"/>
              <a:t>04/04/2024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66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8FB704-D13A-426A-8CFB-ABA69F4B2024}" type="datetime1">
              <a:rPr lang="it-IT" smtClean="0"/>
              <a:t>04/04/2024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478012-F324-4E9C-9CE6-299485F37E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286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9D11-2DEA-44C7-8770-E40D165CC1BE}" type="datetime1">
              <a:rPr lang="it-IT" smtClean="0"/>
              <a:t>04/04/2024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80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8CB6F1-359C-45E3-965F-E29A5B84D43E}" type="datetime1">
              <a:rPr lang="it-IT" smtClean="0"/>
              <a:t>04/04/2024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478012-F324-4E9C-9CE6-299485F37E3D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36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etterhealthwhileaging.net/anemia-in-aging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docrinologiaoggi.it/2011/07/osteoporosi/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s.it/malformazioni-congenite/-/asset_publisher/hQSlHEwC5XGJ/content/1-acido-folico-e-folati-cosa-sono#:~:text=LE%20FUNZIONI%20DEI%20FOLATI%20NEL,nella%20formazione%20dell'aminoacido%20metionin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73215"/>
            <a:ext cx="5621779" cy="3227514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4A66AC"/>
                </a:solidFill>
                <a:latin typeface="Calibri" panose="020F0502020204030204"/>
              </a:rPr>
              <a:t>INTEGRAZIONE POSTOPERATORIA, L’IMPORTANZA DI RIALIMENTARSI</a:t>
            </a:r>
            <a:endParaRPr lang="it-IT" sz="67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944959"/>
            <a:ext cx="4526280" cy="1279652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Dott.ssa Bianconi </a:t>
            </a:r>
            <a:r>
              <a:rPr lang="it-IT" sz="2800" b="1" dirty="0" err="1">
                <a:solidFill>
                  <a:srgbClr val="FFC000"/>
                </a:solidFill>
              </a:rPr>
              <a:t>irene</a:t>
            </a:r>
            <a:r>
              <a:rPr lang="it-IT" sz="2800" b="1" dirty="0">
                <a:solidFill>
                  <a:srgbClr val="FFC000"/>
                </a:solidFill>
              </a:rPr>
              <a:t> 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dietista</a:t>
            </a:r>
          </a:p>
        </p:txBody>
      </p:sp>
      <p:pic>
        <p:nvPicPr>
          <p:cNvPr id="1026" name="Picture 2" descr="IRCSS Ospedale Sacro Cuore don Calabria - Centro Diagnostico Terapeutic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14126" r="13485" b="14330"/>
          <a:stretch/>
        </p:blipFill>
        <p:spPr bwMode="auto">
          <a:xfrm>
            <a:off x="10962036" y="0"/>
            <a:ext cx="1229964" cy="12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6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630998-EA15-4AA0-96E2-F312F696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10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461DDC2-8FFB-4155-A94F-525D1409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rgbClr val="4A66AC"/>
                </a:solidFill>
                <a:latin typeface="Calibri" panose="020F0502020204030204"/>
              </a:rPr>
              <a:t>Carenze di vitamine e minerali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674436"/>
              </p:ext>
            </p:extLst>
          </p:nvPr>
        </p:nvGraphicFramePr>
        <p:xfrm>
          <a:off x="1097280" y="2254532"/>
          <a:ext cx="10058400" cy="3276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2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2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Micronutriente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Funzioni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Pazienti a rischio di carenza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Cause della</a:t>
                      </a:r>
                      <a:r>
                        <a:rPr lang="it-IT" sz="1600" b="1" baseline="0" dirty="0"/>
                        <a:t> carenza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Integrazione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Vitamina B12</a:t>
                      </a:r>
                    </a:p>
                    <a:p>
                      <a:pPr algn="ctr"/>
                      <a:endParaRPr lang="it-IT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Metabolismo di aminoacidi, acidi nucleici e acidi grassi</a:t>
                      </a:r>
                      <a:r>
                        <a:rPr lang="it-IT" sz="1000" dirty="0"/>
                        <a:t>7</a:t>
                      </a:r>
                      <a:endParaRPr lang="it-IT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Produzione dei globuli rossi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Formazione del midollo osseo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Interventi restrittivi</a:t>
                      </a:r>
                      <a:r>
                        <a:rPr lang="it-IT" sz="1000" dirty="0"/>
                        <a:t>8</a:t>
                      </a:r>
                      <a:r>
                        <a:rPr lang="it-IT" sz="1500" dirty="0"/>
                        <a:t>, malassorbitivi e misti (33-49% dopo due anni dall’intervento</a:t>
                      </a:r>
                      <a:r>
                        <a:rPr lang="it-IT" sz="1000" dirty="0"/>
                        <a:t>9</a:t>
                      </a:r>
                      <a:r>
                        <a:rPr lang="it-IT" sz="15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500" dirty="0"/>
                        <a:t>Minor produzione di fattore intrinseco da parte delle cellule parietali del</a:t>
                      </a:r>
                      <a:r>
                        <a:rPr lang="it-IT" sz="1500" baseline="0" dirty="0"/>
                        <a:t> fondo gastrico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500" baseline="0" dirty="0"/>
                        <a:t>Resezione intestinale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500" baseline="0" dirty="0"/>
                        <a:t>Ridotto intake alimentare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500" dirty="0"/>
                        <a:t>350-500 </a:t>
                      </a:r>
                      <a:r>
                        <a:rPr lang="it-IT" sz="1500" dirty="0" err="1"/>
                        <a:t>ug</a:t>
                      </a:r>
                      <a:r>
                        <a:rPr lang="it-IT" sz="1500" dirty="0"/>
                        <a:t> /die per i primi 6 mesi</a:t>
                      </a:r>
                      <a:r>
                        <a:rPr lang="it-IT" sz="1000" dirty="0"/>
                        <a:t>10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Acido folico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Cofattore per la sintesi di DNA e RNA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Metabolismo degli aminoacidi</a:t>
                      </a:r>
                      <a:r>
                        <a:rPr lang="it-IT" sz="1000" dirty="0"/>
                        <a:t>11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Interventi</a:t>
                      </a:r>
                      <a:r>
                        <a:rPr lang="it-IT" sz="1500" baseline="0" dirty="0"/>
                        <a:t> malassorbitivi e misti</a:t>
                      </a:r>
                      <a:r>
                        <a:rPr lang="it-IT" sz="1500" dirty="0">
                          <a:solidFill>
                            <a:prstClr val="black"/>
                          </a:solidFill>
                        </a:rPr>
                        <a:t> (9-39%</a:t>
                      </a:r>
                      <a:r>
                        <a:rPr lang="it-IT" sz="1050" dirty="0">
                          <a:solidFill>
                            <a:prstClr val="black"/>
                          </a:solidFill>
                        </a:rPr>
                        <a:t>12</a:t>
                      </a:r>
                      <a:r>
                        <a:rPr lang="it-IT" sz="1500" dirty="0">
                          <a:solidFill>
                            <a:prstClr val="black"/>
                          </a:solidFill>
                        </a:rPr>
                        <a:t>)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Resezione</a:t>
                      </a:r>
                      <a:r>
                        <a:rPr lang="it-IT" sz="1500" baseline="0" dirty="0"/>
                        <a:t> intestinale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baseline="0" dirty="0"/>
                        <a:t>Ridotto intake alimentare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500" dirty="0">
                          <a:solidFill>
                            <a:prstClr val="black"/>
                          </a:solidFill>
                        </a:rPr>
                        <a:t>400-800 </a:t>
                      </a:r>
                      <a:r>
                        <a:rPr lang="it-IT" sz="1500" dirty="0" err="1">
                          <a:solidFill>
                            <a:prstClr val="black"/>
                          </a:solidFill>
                        </a:rPr>
                        <a:t>ug</a:t>
                      </a:r>
                      <a:r>
                        <a:rPr lang="it-IT" sz="1500" dirty="0">
                          <a:solidFill>
                            <a:prstClr val="black"/>
                          </a:solidFill>
                        </a:rPr>
                        <a:t>/die (spesso già presente nei multivitaminici)</a:t>
                      </a:r>
                      <a:endParaRPr lang="it-IT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C3AD39-9DE7-7AF7-1E94-C116850B4B1F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</p:spTree>
    <p:extLst>
      <p:ext uri="{BB962C8B-B14F-4D97-AF65-F5344CB8AC3E}">
        <p14:creationId xmlns:p14="http://schemas.microsoft.com/office/powerpoint/2010/main" val="3474553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630998-EA15-4AA0-96E2-F312F696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11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461DDC2-8FFB-4155-A94F-525D1409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rgbClr val="4A66AC"/>
                </a:solidFill>
                <a:latin typeface="Calibri" panose="020F0502020204030204"/>
              </a:rPr>
              <a:t>Carenze di vitamine e minerali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204323"/>
              </p:ext>
            </p:extLst>
          </p:nvPr>
        </p:nvGraphicFramePr>
        <p:xfrm>
          <a:off x="1097280" y="1887467"/>
          <a:ext cx="10058400" cy="4282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Micronutriente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Funzioni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Pazienti a rischio di carenza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Cause della carenza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Integrazione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Vitamina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Assorbimento intestinale del Ca e del P</a:t>
                      </a:r>
                      <a:r>
                        <a:rPr lang="it-IT" sz="1000" dirty="0"/>
                        <a:t>13</a:t>
                      </a:r>
                      <a:endParaRPr lang="it-IT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Equilibrio Ca-P e mineralizzazione ossea</a:t>
                      </a:r>
                      <a:r>
                        <a:rPr lang="it-IT" sz="1000" dirty="0"/>
                        <a:t>7</a:t>
                      </a:r>
                      <a:endParaRPr lang="it-IT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Trofismo del tessuto muscolare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Risposta immunitaria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Tutti i pazienti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Ridotta esposizione solare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Sequestro da parte del tessuto adiposo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Riduzione della 25-idrossilasi</a:t>
                      </a:r>
                      <a:r>
                        <a:rPr lang="it-IT" sz="1500" baseline="0" dirty="0"/>
                        <a:t> a causa della NAFLD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baseline="0" dirty="0" err="1"/>
                        <a:t>Overgrowth</a:t>
                      </a:r>
                      <a:r>
                        <a:rPr lang="it-IT" sz="1500" baseline="0" dirty="0"/>
                        <a:t> batterico</a:t>
                      </a:r>
                      <a:r>
                        <a:rPr lang="it-IT" sz="1000" baseline="0" dirty="0"/>
                        <a:t>14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50000 UI/</a:t>
                      </a:r>
                      <a:r>
                        <a:rPr lang="it-IT" sz="1500" dirty="0" err="1"/>
                        <a:t>sett</a:t>
                      </a:r>
                      <a:r>
                        <a:rPr lang="it-IT" sz="1500" dirty="0"/>
                        <a:t> per 2-3 mesi</a:t>
                      </a:r>
                    </a:p>
                    <a:p>
                      <a:r>
                        <a:rPr lang="it-IT" sz="1500" dirty="0"/>
                        <a:t>Poi 1000 UI/die come mantenimento</a:t>
                      </a:r>
                      <a:r>
                        <a:rPr lang="it-IT" sz="1000" dirty="0"/>
                        <a:t>13</a:t>
                      </a:r>
                      <a:endParaRPr lang="it-IT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Calcio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Trofismo osseo</a:t>
                      </a:r>
                      <a:r>
                        <a:rPr lang="it-IT" sz="1000" dirty="0"/>
                        <a:t>7</a:t>
                      </a:r>
                      <a:endParaRPr lang="it-IT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Coagulazione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Interventi malassorbitivi e misti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Resezione intestinale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Ridotto intake alimentare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prstClr val="black"/>
                          </a:solidFill>
                        </a:rPr>
                        <a:t>600 mg/die di calcio citrato</a:t>
                      </a:r>
                      <a:r>
                        <a:rPr lang="it-IT" sz="1000" baseline="0" dirty="0">
                          <a:solidFill>
                            <a:prstClr val="black"/>
                          </a:solidFill>
                        </a:rPr>
                        <a:t>15</a:t>
                      </a:r>
                      <a:endParaRPr lang="it-IT" sz="1500" dirty="0">
                        <a:solidFill>
                          <a:prstClr val="black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Ferro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Componente dell’Hb</a:t>
                      </a:r>
                      <a:r>
                        <a:rPr lang="it-IT" sz="1000" dirty="0"/>
                        <a:t>7</a:t>
                      </a:r>
                      <a:endParaRPr lang="it-IT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Respirazione cellulare e sintesi di ATP</a:t>
                      </a:r>
                      <a:r>
                        <a:rPr lang="it-IT" sz="1000" dirty="0"/>
                        <a:t>7</a:t>
                      </a:r>
                      <a:endParaRPr lang="it-IT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Risposta</a:t>
                      </a:r>
                      <a:r>
                        <a:rPr lang="it-IT" sz="1500" dirty="0"/>
                        <a:t> i</a:t>
                      </a: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mmunitaria</a:t>
                      </a:r>
                      <a:r>
                        <a:rPr lang="it-IT" sz="1000" dirty="0"/>
                        <a:t>7</a:t>
                      </a:r>
                      <a:endParaRPr lang="it-IT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dirty="0"/>
                        <a:t>Funzioni neurologiche</a:t>
                      </a:r>
                      <a:r>
                        <a:rPr lang="it-IT" sz="1000" dirty="0"/>
                        <a:t>7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/>
                        <a:t>Interventi restrittivi, malassorbitivi</a:t>
                      </a:r>
                      <a:r>
                        <a:rPr lang="it-IT" sz="1500" baseline="0" dirty="0"/>
                        <a:t> e misti (37,5-45%)</a:t>
                      </a:r>
                      <a:endParaRPr lang="it-IT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Ridotta produzione di HCl che trasforma il Fe3+ in Fe2+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Ridotto consumo di carne rossa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prstClr val="black"/>
                          </a:solidFill>
                        </a:rPr>
                        <a:t>45-60 mg/die</a:t>
                      </a:r>
                      <a:r>
                        <a:rPr lang="it-IT" sz="1000" dirty="0">
                          <a:solidFill>
                            <a:prstClr val="black"/>
                          </a:solidFill>
                        </a:rPr>
                        <a:t>15</a:t>
                      </a:r>
                      <a:endParaRPr lang="it-IT" sz="1500" dirty="0">
                        <a:solidFill>
                          <a:prstClr val="black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967010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E57BE1-D105-963B-46E7-05C8345E4F1D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</p:spTree>
    <p:extLst>
      <p:ext uri="{BB962C8B-B14F-4D97-AF65-F5344CB8AC3E}">
        <p14:creationId xmlns:p14="http://schemas.microsoft.com/office/powerpoint/2010/main" val="4108966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A4812-6EF0-4130-9E1C-573CB583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rgbClr val="4A66AC"/>
                </a:solidFill>
                <a:latin typeface="Calibri" panose="020F0502020204030204"/>
              </a:rPr>
              <a:t>Conseguenze delle carenze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2A442C-A509-4894-89BC-2C120DC9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12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8B1EEF-6940-5BF9-AE5C-E7C7CF2D9938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5D84A7-34E3-A434-5D2E-E9E2C9CC4C9E}"/>
              </a:ext>
            </a:extLst>
          </p:cNvPr>
          <p:cNvSpPr txBox="1"/>
          <p:nvPr/>
        </p:nvSpPr>
        <p:spPr>
          <a:xfrm>
            <a:off x="1382861" y="2447330"/>
            <a:ext cx="252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Sideropenia, carenza di folati e vitamina B12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27F44B56-E9C2-28FC-B3B6-2F33CC54A5B0}"/>
              </a:ext>
            </a:extLst>
          </p:cNvPr>
          <p:cNvSpPr/>
          <p:nvPr/>
        </p:nvSpPr>
        <p:spPr>
          <a:xfrm>
            <a:off x="2447387" y="3342950"/>
            <a:ext cx="395785" cy="828000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CF50F3D-7613-033C-E33E-6E984FDE35B6}"/>
              </a:ext>
            </a:extLst>
          </p:cNvPr>
          <p:cNvSpPr/>
          <p:nvPr/>
        </p:nvSpPr>
        <p:spPr>
          <a:xfrm>
            <a:off x="1097280" y="4358684"/>
            <a:ext cx="3096000" cy="1239130"/>
          </a:xfrm>
          <a:prstGeom prst="round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ANEMIA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692D18B-B2F0-3B06-C0A7-8942E462E195}"/>
              </a:ext>
            </a:extLst>
          </p:cNvPr>
          <p:cNvSpPr txBox="1"/>
          <p:nvPr/>
        </p:nvSpPr>
        <p:spPr>
          <a:xfrm>
            <a:off x="4833582" y="2447330"/>
            <a:ext cx="252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2000" dirty="0"/>
              <a:t>Carenza di zinco, rame, ferro e vitamine B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1763E5B6-FBF6-AE15-3D0E-DDEA72AB6A1C}"/>
              </a:ext>
            </a:extLst>
          </p:cNvPr>
          <p:cNvSpPr/>
          <p:nvPr/>
        </p:nvSpPr>
        <p:spPr>
          <a:xfrm>
            <a:off x="5928587" y="3342950"/>
            <a:ext cx="395785" cy="828000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59A442B-B99A-B813-E5E6-89279F87EA07}"/>
              </a:ext>
            </a:extLst>
          </p:cNvPr>
          <p:cNvSpPr/>
          <p:nvPr/>
        </p:nvSpPr>
        <p:spPr>
          <a:xfrm>
            <a:off x="4578480" y="4358684"/>
            <a:ext cx="3096000" cy="1239130"/>
          </a:xfrm>
          <a:prstGeom prst="roundRect">
            <a:avLst/>
          </a:prstGeom>
          <a:blipFill dpi="0"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PERDITA DI CAPELLI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8BBBF4A-CCCD-9E8E-5F9F-4812F00F4AF8}"/>
              </a:ext>
            </a:extLst>
          </p:cNvPr>
          <p:cNvSpPr txBox="1"/>
          <p:nvPr/>
        </p:nvSpPr>
        <p:spPr>
          <a:xfrm>
            <a:off x="8345261" y="2447330"/>
            <a:ext cx="252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2000" dirty="0"/>
              <a:t>Carenza di calcio e vitamina D</a:t>
            </a:r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E0A6804A-BFE4-5473-789D-CA46D5A91E7B}"/>
              </a:ext>
            </a:extLst>
          </p:cNvPr>
          <p:cNvSpPr/>
          <p:nvPr/>
        </p:nvSpPr>
        <p:spPr>
          <a:xfrm>
            <a:off x="9409787" y="3342950"/>
            <a:ext cx="395785" cy="828000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95E9498A-B40B-6B61-D1EB-AE16286AB6BB}"/>
              </a:ext>
            </a:extLst>
          </p:cNvPr>
          <p:cNvSpPr/>
          <p:nvPr/>
        </p:nvSpPr>
        <p:spPr>
          <a:xfrm>
            <a:off x="8059680" y="4358684"/>
            <a:ext cx="3096000" cy="1239130"/>
          </a:xfrm>
          <a:prstGeom prst="roundRect">
            <a:avLst/>
          </a:prstGeom>
          <a:blipFill dpi="0" rotWithShape="1">
            <a:blip r:embed="rId5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DEMINERALIZZAZIONE OSSEA</a:t>
            </a:r>
          </a:p>
        </p:txBody>
      </p:sp>
    </p:spTree>
    <p:extLst>
      <p:ext uri="{BB962C8B-B14F-4D97-AF65-F5344CB8AC3E}">
        <p14:creationId xmlns:p14="http://schemas.microsoft.com/office/powerpoint/2010/main" val="3348071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4C00E5-1083-4470-8763-BBEB8E50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rgbClr val="4A66AC"/>
                </a:solidFill>
                <a:latin typeface="Calibri" panose="020F0502020204030204"/>
              </a:rPr>
              <a:t>Carenza proteica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FF865B-BC34-47D0-BDEF-D4B20E80D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70" y="5247343"/>
            <a:ext cx="10079910" cy="1212442"/>
          </a:xfrm>
        </p:spPr>
        <p:txBody>
          <a:bodyPr>
            <a:normAutofit/>
          </a:bodyPr>
          <a:lstStyle/>
          <a:p>
            <a:pPr marL="0" lvl="8" indent="0">
              <a:lnSpc>
                <a:spcPct val="100000"/>
              </a:lnSpc>
              <a:spcBef>
                <a:spcPct val="20000"/>
              </a:spcBef>
              <a:buClr>
                <a:srgbClr val="04617B"/>
              </a:buClr>
              <a:buNone/>
            </a:pPr>
            <a:r>
              <a:rPr lang="it-IT" sz="2000" dirty="0">
                <a:solidFill>
                  <a:prstClr val="black"/>
                </a:solidFill>
              </a:rPr>
              <a:t>Nei primi mesi è raccomandato un supplemento proteico (</a:t>
            </a:r>
            <a:r>
              <a:rPr lang="it-IT" sz="2000" b="1" dirty="0">
                <a:solidFill>
                  <a:prstClr val="black"/>
                </a:solidFill>
              </a:rPr>
              <a:t>30g/die</a:t>
            </a:r>
            <a:r>
              <a:rPr lang="it-IT" sz="2000" dirty="0">
                <a:solidFill>
                  <a:prstClr val="black"/>
                </a:solidFill>
              </a:rPr>
              <a:t>)</a:t>
            </a:r>
            <a:r>
              <a:rPr lang="it-IT" sz="1200" dirty="0">
                <a:solidFill>
                  <a:prstClr val="black"/>
                </a:solidFill>
              </a:rPr>
              <a:t>20</a:t>
            </a:r>
            <a:r>
              <a:rPr lang="it-IT" sz="2000" dirty="0">
                <a:solidFill>
                  <a:prstClr val="black"/>
                </a:solidFill>
              </a:rPr>
              <a:t>, soprattutto durante le fasi di rialimentazione post-operatoria + integrazione aminoacidica</a:t>
            </a:r>
            <a:endParaRPr lang="it-IT" sz="16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0EE7F0-DB52-4FBB-B1F5-6C3C79A0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13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DB9712-8714-892D-B23F-C19B2DFDC3C2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323406-0E3D-7702-0E73-70604B2AA609}"/>
              </a:ext>
            </a:extLst>
          </p:cNvPr>
          <p:cNvSpPr txBox="1"/>
          <p:nvPr/>
        </p:nvSpPr>
        <p:spPr>
          <a:xfrm>
            <a:off x="1069984" y="2334570"/>
            <a:ext cx="6644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8" indent="-342900" algn="just">
              <a:lnSpc>
                <a:spcPct val="100000"/>
              </a:lnSpc>
              <a:spcBef>
                <a:spcPct val="20000"/>
              </a:spcBef>
              <a:buClr>
                <a:srgbClr val="04617B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</a:rPr>
              <a:t>Rapida perdita di peso nell’immediato post-operatorio associata a perdita della massa magra</a:t>
            </a:r>
            <a:r>
              <a:rPr lang="it-IT" sz="1000" dirty="0">
                <a:solidFill>
                  <a:prstClr val="black"/>
                </a:solidFill>
              </a:rPr>
              <a:t>17</a:t>
            </a:r>
            <a:endParaRPr lang="it-IT" sz="2000" dirty="0">
              <a:solidFill>
                <a:prstClr val="black"/>
              </a:solidFill>
            </a:endParaRPr>
          </a:p>
          <a:p>
            <a:pPr marL="342900" lvl="8" indent="-342900" algn="just">
              <a:lnSpc>
                <a:spcPct val="100000"/>
              </a:lnSpc>
              <a:spcBef>
                <a:spcPct val="20000"/>
              </a:spcBef>
              <a:buClr>
                <a:srgbClr val="04617B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</a:rPr>
              <a:t>Scarso intake proteico con la dieta (piccole porzioni, intolleranza ad alimenti proteici)</a:t>
            </a:r>
          </a:p>
          <a:p>
            <a:pPr marL="342900" lvl="8" indent="-342900" algn="just">
              <a:lnSpc>
                <a:spcPct val="100000"/>
              </a:lnSpc>
              <a:spcBef>
                <a:spcPct val="20000"/>
              </a:spcBef>
              <a:buClr>
                <a:srgbClr val="04617B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</a:rPr>
              <a:t>Fabbisogno proteico: </a:t>
            </a:r>
            <a:r>
              <a:rPr lang="it-IT" sz="2000" b="1" dirty="0">
                <a:solidFill>
                  <a:prstClr val="black"/>
                </a:solidFill>
              </a:rPr>
              <a:t>60 g/die – 1,5 g/kg di peso ideale</a:t>
            </a:r>
            <a:r>
              <a:rPr lang="it-IT" sz="1000" dirty="0">
                <a:solidFill>
                  <a:prstClr val="black"/>
                </a:solidFill>
              </a:rPr>
              <a:t>18,19</a:t>
            </a:r>
            <a:endParaRPr lang="it-IT" sz="2000" dirty="0">
              <a:solidFill>
                <a:prstClr val="black"/>
              </a:solidFill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7AFCD984-3221-8F77-11F0-D2CE03A746D4}"/>
              </a:ext>
            </a:extLst>
          </p:cNvPr>
          <p:cNvGrpSpPr/>
          <p:nvPr/>
        </p:nvGrpSpPr>
        <p:grpSpPr>
          <a:xfrm rot="5400000">
            <a:off x="3951462" y="4171388"/>
            <a:ext cx="881900" cy="735496"/>
            <a:chOff x="4582729" y="0"/>
            <a:chExt cx="881900" cy="735496"/>
          </a:xfrm>
        </p:grpSpPr>
        <p:sp>
          <p:nvSpPr>
            <p:cNvPr id="10" name="Freccia a destra 9">
              <a:extLst>
                <a:ext uri="{FF2B5EF4-FFF2-40B4-BE49-F238E27FC236}">
                  <a16:creationId xmlns:a16="http://schemas.microsoft.com/office/drawing/2014/main" id="{F4CFCF2E-F13A-3320-7DFF-6B2D2FBE0285}"/>
                </a:ext>
              </a:extLst>
            </p:cNvPr>
            <p:cNvSpPr/>
            <p:nvPr/>
          </p:nvSpPr>
          <p:spPr>
            <a:xfrm>
              <a:off x="4582729" y="0"/>
              <a:ext cx="881900" cy="73549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1" name="Freccia a destra 4">
              <a:extLst>
                <a:ext uri="{FF2B5EF4-FFF2-40B4-BE49-F238E27FC236}">
                  <a16:creationId xmlns:a16="http://schemas.microsoft.com/office/drawing/2014/main" id="{D8F3D306-7D0F-7B49-B269-39FE26D22BED}"/>
                </a:ext>
              </a:extLst>
            </p:cNvPr>
            <p:cNvSpPr txBox="1"/>
            <p:nvPr/>
          </p:nvSpPr>
          <p:spPr>
            <a:xfrm>
              <a:off x="4582729" y="147099"/>
              <a:ext cx="661251" cy="441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3100" kern="1200"/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B77C0D5B-8D89-5648-85C7-40199CAC1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15" t="30517" r="16513" b="14923"/>
          <a:stretch/>
        </p:blipFill>
        <p:spPr>
          <a:xfrm>
            <a:off x="8350898" y="2102623"/>
            <a:ext cx="2861585" cy="22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50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4C00E5-1083-4470-8763-BBEB8E50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rgbClr val="4A66AC"/>
                </a:solidFill>
                <a:latin typeface="Calibri" panose="020F0502020204030204"/>
              </a:rPr>
              <a:t>Carenza proteica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0EE7F0-DB52-4FBB-B1F5-6C3C79A0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14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DB9712-8714-892D-B23F-C19B2DFDC3C2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536AF472-A95C-46E9-B79F-EB45BF506B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987132"/>
              </p:ext>
            </p:extLst>
          </p:nvPr>
        </p:nvGraphicFramePr>
        <p:xfrm>
          <a:off x="2158482" y="2474479"/>
          <a:ext cx="6606071" cy="3383280"/>
        </p:xfrm>
        <a:graphic>
          <a:graphicData uri="http://schemas.openxmlformats.org/drawingml/2006/table">
            <a:tbl>
              <a:tblPr/>
              <a:tblGrid>
                <a:gridCol w="143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P. S.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Prima visita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Intervento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Controllo a 1 mese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CAD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Controllo a 3 mesi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CA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Peso (kg)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120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113,8 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104,1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96,5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BMI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41,5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39,4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36</a:t>
                      </a:r>
                      <a:endParaRPr lang="it-IT" sz="20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33,4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FAT% (%)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52%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46,8%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46&amp;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3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FAT MASS (kg)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62,6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48,7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45,7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FFM (kg)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57,4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/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55,4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0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</a:rPr>
                        <a:t>51,9</a:t>
                      </a:r>
                      <a:endParaRPr lang="it-IT" sz="20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0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it-IT" sz="2000" b="0" strike="noStrike" kern="1200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it-IT" sz="2000" b="1" strike="noStrike" kern="1200" spc="-1" dirty="0">
                          <a:solidFill>
                            <a:srgbClr val="D8252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  <a:ea typeface="+mn-ea"/>
                          <a:cs typeface="+mn-cs"/>
                        </a:rPr>
                        <a:t>47,8%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it-IT" sz="2000" b="1" strike="noStrike" kern="1200" spc="-1" dirty="0">
                        <a:solidFill>
                          <a:srgbClr val="D82525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it-IT" sz="2000" b="1" strike="noStrike" kern="1200" spc="-1" dirty="0">
                          <a:solidFill>
                            <a:srgbClr val="D8252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  <a:ea typeface="+mn-ea"/>
                          <a:cs typeface="+mn-cs"/>
                        </a:rPr>
                        <a:t>53,2%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it-IT" sz="2000" b="1" strike="noStrike" kern="1200" spc="-1" dirty="0">
                          <a:solidFill>
                            <a:srgbClr val="D82525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 Light"/>
                          <a:ea typeface="+mn-ea"/>
                          <a:cs typeface="+mn-cs"/>
                        </a:rPr>
                        <a:t>53,7%</a:t>
                      </a:r>
                    </a:p>
                  </a:txBody>
                  <a:tcPr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050168"/>
                  </a:ext>
                </a:extLst>
              </a:tr>
            </a:tbl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F1A830C-2332-4141-88DD-E5F0C8C8DAA8}"/>
              </a:ext>
            </a:extLst>
          </p:cNvPr>
          <p:cNvSpPr txBox="1"/>
          <p:nvPr/>
        </p:nvSpPr>
        <p:spPr>
          <a:xfrm>
            <a:off x="9467036" y="4786604"/>
            <a:ext cx="1732384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Corretta integrazione proteica e </a:t>
            </a:r>
            <a:r>
              <a:rPr lang="it-IT" dirty="0" err="1"/>
              <a:t>aminoacidica</a:t>
            </a:r>
            <a:endParaRPr lang="it-IT" dirty="0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F93EA30A-9498-4B0B-9D9B-3AE310542BE5}"/>
              </a:ext>
            </a:extLst>
          </p:cNvPr>
          <p:cNvGrpSpPr/>
          <p:nvPr/>
        </p:nvGrpSpPr>
        <p:grpSpPr>
          <a:xfrm>
            <a:off x="8758873" y="5180536"/>
            <a:ext cx="713844" cy="540157"/>
            <a:chOff x="4582729" y="0"/>
            <a:chExt cx="881900" cy="735496"/>
          </a:xfrm>
        </p:grpSpPr>
        <p:sp>
          <p:nvSpPr>
            <p:cNvPr id="19" name="Freccia a destra 18">
              <a:extLst>
                <a:ext uri="{FF2B5EF4-FFF2-40B4-BE49-F238E27FC236}">
                  <a16:creationId xmlns:a16="http://schemas.microsoft.com/office/drawing/2014/main" id="{AF0101DF-669D-4F28-B833-5988EEE5F3C4}"/>
                </a:ext>
              </a:extLst>
            </p:cNvPr>
            <p:cNvSpPr/>
            <p:nvPr/>
          </p:nvSpPr>
          <p:spPr>
            <a:xfrm>
              <a:off x="4582729" y="0"/>
              <a:ext cx="881900" cy="73549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" name="Freccia a destra 4">
              <a:extLst>
                <a:ext uri="{FF2B5EF4-FFF2-40B4-BE49-F238E27FC236}">
                  <a16:creationId xmlns:a16="http://schemas.microsoft.com/office/drawing/2014/main" id="{7227FB04-0D3B-4099-BF9C-58454A2CCAB0}"/>
                </a:ext>
              </a:extLst>
            </p:cNvPr>
            <p:cNvSpPr txBox="1"/>
            <p:nvPr/>
          </p:nvSpPr>
          <p:spPr>
            <a:xfrm>
              <a:off x="4582729" y="147099"/>
              <a:ext cx="661251" cy="441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it-IT" sz="3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103340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321167-AD9B-41E5-A14B-BDC97A95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b="1" dirty="0">
                <a:solidFill>
                  <a:srgbClr val="4A66AC"/>
                </a:solidFill>
                <a:latin typeface="Calibri" panose="020F0502020204030204"/>
              </a:rPr>
              <a:t>Il nostro protocollo – interventi restrittivi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57669AA-A35B-4330-96AA-8093D4A75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367125"/>
              </p:ext>
            </p:extLst>
          </p:nvPr>
        </p:nvGraphicFramePr>
        <p:xfrm>
          <a:off x="1103111" y="2087210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7F34648-BE5C-4BEC-B2D9-B367E8F5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15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BACABE-35C3-E92F-D84D-7866DF63D7E0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</p:spTree>
    <p:extLst>
      <p:ext uri="{BB962C8B-B14F-4D97-AF65-F5344CB8AC3E}">
        <p14:creationId xmlns:p14="http://schemas.microsoft.com/office/powerpoint/2010/main" val="2105231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321167-AD9B-41E5-A14B-BDC97A95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b="1" dirty="0">
                <a:solidFill>
                  <a:srgbClr val="4A66AC"/>
                </a:solidFill>
                <a:latin typeface="Calibri" panose="020F0502020204030204"/>
              </a:rPr>
              <a:t>Il nostro protocollo – interventi malassorbitivi e misti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57669AA-A35B-4330-96AA-8093D4A75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377677"/>
              </p:ext>
            </p:extLst>
          </p:nvPr>
        </p:nvGraphicFramePr>
        <p:xfrm>
          <a:off x="1097280" y="1855198"/>
          <a:ext cx="10058400" cy="440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7F34648-BE5C-4BEC-B2D9-B367E8F5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16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BACABE-35C3-E92F-D84D-7866DF63D7E0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</p:spTree>
    <p:extLst>
      <p:ext uri="{BB962C8B-B14F-4D97-AF65-F5344CB8AC3E}">
        <p14:creationId xmlns:p14="http://schemas.microsoft.com/office/powerpoint/2010/main" val="4234634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FF4EC5-CD0E-FDFA-B9AA-CEC8838C2423}"/>
              </a:ext>
            </a:extLst>
          </p:cNvPr>
          <p:cNvSpPr txBox="1"/>
          <p:nvPr/>
        </p:nvSpPr>
        <p:spPr>
          <a:xfrm>
            <a:off x="2013132" y="3044279"/>
            <a:ext cx="81657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L’IMPORTANZA DI RIALIMENTARSI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9A4E306-CFE2-1A26-21E2-4FEFDBA24286}"/>
              </a:ext>
            </a:extLst>
          </p:cNvPr>
          <p:cNvSpPr/>
          <p:nvPr/>
        </p:nvSpPr>
        <p:spPr>
          <a:xfrm>
            <a:off x="0" y="5355770"/>
            <a:ext cx="12177487" cy="1494972"/>
          </a:xfrm>
          <a:prstGeom prst="rect">
            <a:avLst/>
          </a:prstGeom>
          <a:solidFill>
            <a:srgbClr val="1D6295"/>
          </a:solidFill>
          <a:ln>
            <a:solidFill>
              <a:srgbClr val="1D62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2583A0-54FB-E167-6FA8-043B4D1A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78012-F324-4E9C-9CE6-299485F37E3D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B4DC02D-6376-7C41-2F45-9B29CB3D00C3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Dott.ssa Irene Bianconi, Dietista</a:t>
            </a:r>
            <a:r>
              <a:rPr kumimoji="0" lang="it-IT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- 05 aprile 2024</a:t>
            </a:r>
          </a:p>
        </p:txBody>
      </p:sp>
    </p:spTree>
    <p:extLst>
      <p:ext uri="{BB962C8B-B14F-4D97-AF65-F5344CB8AC3E}">
        <p14:creationId xmlns:p14="http://schemas.microsoft.com/office/powerpoint/2010/main" val="2437025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C25D2-620A-41BC-A8D1-1E3048B1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900" b="1" dirty="0">
                <a:solidFill>
                  <a:srgbClr val="4A66AC"/>
                </a:solidFill>
                <a:latin typeface="Calibri" panose="020F0502020204030204"/>
              </a:rPr>
              <a:t>Rialimentazione post-operatoria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6E5D044-2F67-4D1B-9A3C-216E5D0855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818000"/>
              </p:ext>
            </p:extLst>
          </p:nvPr>
        </p:nvGraphicFramePr>
        <p:xfrm>
          <a:off x="1097280" y="2264418"/>
          <a:ext cx="10058400" cy="3612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14C23CE-85C4-4554-87F7-BB85F06D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18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C4421E-3B0C-A1F7-7982-27E0B188DEC4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</p:spTree>
    <p:extLst>
      <p:ext uri="{BB962C8B-B14F-4D97-AF65-F5344CB8AC3E}">
        <p14:creationId xmlns:p14="http://schemas.microsoft.com/office/powerpoint/2010/main" val="54446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03DCF4-5453-4FDF-89A8-A5FE13D6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19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BC226A-4F41-46DA-AE5E-7E35680F7D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30495" y="2428478"/>
            <a:ext cx="5967413" cy="2713037"/>
          </a:xfrm>
        </p:spPr>
        <p:txBody>
          <a:bodyPr/>
          <a:lstStyle/>
          <a:p>
            <a:pPr marL="365125" indent="-365125">
              <a:buFont typeface="Arial" panose="020B0604020202020204" pitchFamily="34" charset="0"/>
              <a:buChar char="•"/>
            </a:pPr>
            <a:r>
              <a:rPr lang="it-IT" dirty="0"/>
              <a:t>Latte scremato e senza lattosio, bevande vegetali</a:t>
            </a:r>
          </a:p>
          <a:p>
            <a:pPr marL="365125" indent="-365125">
              <a:buFont typeface="Arial" panose="020B0604020202020204" pitchFamily="34" charset="0"/>
              <a:buChar char="•"/>
            </a:pPr>
            <a:r>
              <a:rPr lang="it-IT" dirty="0"/>
              <a:t>Yogurt da bere bianco e non zuccherato</a:t>
            </a:r>
          </a:p>
          <a:p>
            <a:pPr marL="365125" indent="-365125">
              <a:buFont typeface="Arial" panose="020B0604020202020204" pitchFamily="34" charset="0"/>
              <a:buChar char="•"/>
            </a:pPr>
            <a:r>
              <a:rPr lang="it-IT" dirty="0"/>
              <a:t>Semolino molto liquido</a:t>
            </a:r>
          </a:p>
          <a:p>
            <a:pPr marL="365125" indent="-365125">
              <a:buFont typeface="Arial" panose="020B0604020202020204" pitchFamily="34" charset="0"/>
              <a:buChar char="•"/>
            </a:pPr>
            <a:r>
              <a:rPr lang="it-IT" dirty="0"/>
              <a:t>Spremute o centrifughe di frutta e verdura</a:t>
            </a:r>
          </a:p>
          <a:p>
            <a:pPr marL="365125" indent="-365125">
              <a:buFont typeface="Arial" panose="020B0604020202020204" pitchFamily="34" charset="0"/>
              <a:buChar char="•"/>
            </a:pPr>
            <a:r>
              <a:rPr lang="it-IT" dirty="0"/>
              <a:t>Brodo di carne o vegetale</a:t>
            </a:r>
          </a:p>
          <a:p>
            <a:pPr marL="365125" indent="-365125">
              <a:buFont typeface="Arial" panose="020B0604020202020204" pitchFamily="34" charset="0"/>
              <a:buChar char="•"/>
            </a:pPr>
            <a:r>
              <a:rPr lang="it-IT" dirty="0"/>
              <a:t>Passato di verdura molto liquido</a:t>
            </a:r>
          </a:p>
        </p:txBody>
      </p:sp>
      <p:pic>
        <p:nvPicPr>
          <p:cNvPr id="6" name="Picture 2" descr="Dieta liquida, semi-liquida, semi-soli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1050" r="281" b="-1050"/>
          <a:stretch/>
        </p:blipFill>
        <p:spPr bwMode="auto">
          <a:xfrm>
            <a:off x="6812172" y="1301266"/>
            <a:ext cx="4320000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C7AC69A-9CE6-6C48-8F43-27484C72314D}"/>
              </a:ext>
            </a:extLst>
          </p:cNvPr>
          <p:cNvSpPr/>
          <p:nvPr/>
        </p:nvSpPr>
        <p:spPr>
          <a:xfrm>
            <a:off x="0" y="0"/>
            <a:ext cx="3049200" cy="6120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/>
              <a:t>Dieta liquida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A15FF61-7A9C-EFD5-A7CE-B9CB76AF3BCF}"/>
              </a:ext>
            </a:extLst>
          </p:cNvPr>
          <p:cNvSpPr/>
          <p:nvPr/>
        </p:nvSpPr>
        <p:spPr>
          <a:xfrm>
            <a:off x="3049200" y="0"/>
            <a:ext cx="3049200" cy="612000"/>
          </a:xfrm>
          <a:prstGeom prst="rect">
            <a:avLst/>
          </a:prstGeom>
          <a:solidFill>
            <a:srgbClr val="268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/>
              <a:t>Dieta frullata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568398F-252E-454A-74BB-282C22F0B012}"/>
              </a:ext>
            </a:extLst>
          </p:cNvPr>
          <p:cNvSpPr/>
          <p:nvPr/>
        </p:nvSpPr>
        <p:spPr>
          <a:xfrm>
            <a:off x="6096000" y="0"/>
            <a:ext cx="3049200" cy="612000"/>
          </a:xfrm>
          <a:prstGeom prst="rect">
            <a:avLst/>
          </a:prstGeom>
          <a:solidFill>
            <a:srgbClr val="268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/>
              <a:t>Dieta morbida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11396F3-50C1-4303-5923-9455EF847217}"/>
              </a:ext>
            </a:extLst>
          </p:cNvPr>
          <p:cNvSpPr/>
          <p:nvPr/>
        </p:nvSpPr>
        <p:spPr>
          <a:xfrm>
            <a:off x="9142800" y="0"/>
            <a:ext cx="3049200" cy="612000"/>
          </a:xfrm>
          <a:prstGeom prst="rect">
            <a:avLst/>
          </a:prstGeom>
          <a:solidFill>
            <a:srgbClr val="268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/>
              <a:t>Dieta solida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86543D1F-B6ED-8B9C-0CF7-42275D4339CF}"/>
              </a:ext>
            </a:extLst>
          </p:cNvPr>
          <p:cNvSpPr txBox="1">
            <a:spLocks/>
          </p:cNvSpPr>
          <p:nvPr/>
        </p:nvSpPr>
        <p:spPr>
          <a:xfrm>
            <a:off x="1030495" y="1101777"/>
            <a:ext cx="3757534" cy="836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900" b="1" dirty="0">
                <a:solidFill>
                  <a:srgbClr val="4A66AC"/>
                </a:solidFill>
                <a:latin typeface="Calibri" panose="020F0502020204030204"/>
              </a:rPr>
              <a:t>Dieta</a:t>
            </a:r>
            <a:r>
              <a:rPr lang="it-IT" dirty="0"/>
              <a:t> </a:t>
            </a:r>
            <a:r>
              <a:rPr lang="it-IT" sz="4900" b="1" dirty="0">
                <a:solidFill>
                  <a:srgbClr val="4A66AC"/>
                </a:solidFill>
                <a:latin typeface="Calibri" panose="020F0502020204030204"/>
              </a:rPr>
              <a:t>liquida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BF1069-FADC-D45A-F72E-D751B18699C8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</p:spTree>
    <p:extLst>
      <p:ext uri="{BB962C8B-B14F-4D97-AF65-F5344CB8AC3E}">
        <p14:creationId xmlns:p14="http://schemas.microsoft.com/office/powerpoint/2010/main" val="150680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CFB05F-3D64-04D6-E06B-70509495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b="1">
                <a:solidFill>
                  <a:srgbClr val="4A66AC"/>
                </a:solidFill>
                <a:latin typeface="Calibri" panose="020F0502020204030204"/>
              </a:rPr>
              <a:t>Indice</a:t>
            </a:r>
            <a:r>
              <a:rPr lang="it-IT"/>
              <a:t>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F63C6A-AAE7-DB3D-14B7-22641B1DF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35341"/>
          </a:xfrm>
        </p:spPr>
        <p:txBody>
          <a:bodyPr>
            <a:normAutofit/>
          </a:bodyPr>
          <a:lstStyle/>
          <a:p>
            <a:pPr marL="357188" indent="-357188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dirty="0"/>
              <a:t>Integrazione postoperatoria</a:t>
            </a:r>
          </a:p>
          <a:p>
            <a:pPr marL="652971" lvl="1" indent="-360363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dirty="0"/>
              <a:t>Obiettivi dell’intervento nutrizionale nel post-operatorio</a:t>
            </a:r>
          </a:p>
          <a:p>
            <a:pPr marL="652971" lvl="1" indent="-360363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dirty="0"/>
              <a:t>Prevenzione delle carenze nutrizionali</a:t>
            </a:r>
          </a:p>
          <a:p>
            <a:pPr marL="652971" lvl="1" indent="-360363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dirty="0"/>
              <a:t>Items da valutare</a:t>
            </a:r>
          </a:p>
          <a:p>
            <a:pPr marL="652971" lvl="1" indent="-360363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dirty="0"/>
              <a:t>Carenze di vitamine e minerali</a:t>
            </a:r>
          </a:p>
          <a:p>
            <a:pPr marL="652971" lvl="1" indent="-360363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dirty="0"/>
              <a:t>Conseguenze delle carenze</a:t>
            </a:r>
          </a:p>
          <a:p>
            <a:pPr marL="652971" lvl="1" indent="-360363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dirty="0"/>
              <a:t>Il nostro protocollo</a:t>
            </a:r>
          </a:p>
          <a:p>
            <a:pPr marL="360363" lvl="1" indent="-360363">
              <a:spcBef>
                <a:spcPts val="1200"/>
              </a:spcBef>
              <a:spcAft>
                <a:spcPts val="200"/>
              </a:spcAft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2000" dirty="0"/>
              <a:t>L’importanza di rialimentarsi</a:t>
            </a:r>
          </a:p>
          <a:p>
            <a:pPr marL="578358" lvl="1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dirty="0"/>
              <a:t>Dieta liquida</a:t>
            </a:r>
          </a:p>
          <a:p>
            <a:pPr marL="578358" lvl="1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dirty="0"/>
              <a:t>Dieta frullata</a:t>
            </a:r>
          </a:p>
          <a:p>
            <a:pPr marL="578358" lvl="1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dirty="0"/>
              <a:t>Dieta morbida</a:t>
            </a:r>
          </a:p>
          <a:p>
            <a:pPr marL="578358" lvl="1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dirty="0"/>
              <a:t>Dieta solida e consigli alimentari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EF0CE2-04E7-11E9-3050-19A3989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88223F-E47F-483B-A2C3-1CC5C62D58C3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</p:spTree>
    <p:extLst>
      <p:ext uri="{BB962C8B-B14F-4D97-AF65-F5344CB8AC3E}">
        <p14:creationId xmlns:p14="http://schemas.microsoft.com/office/powerpoint/2010/main" val="1213823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03DCF4-5453-4FDF-89A8-A5FE13D6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20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56636B-B7A2-4113-8238-5A4D4A9FA7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0495" y="1101777"/>
            <a:ext cx="3757534" cy="836924"/>
          </a:xfrm>
        </p:spPr>
        <p:txBody>
          <a:bodyPr/>
          <a:lstStyle/>
          <a:p>
            <a:r>
              <a:rPr lang="it-IT" sz="4900" b="1" dirty="0">
                <a:solidFill>
                  <a:srgbClr val="4A66AC"/>
                </a:solidFill>
                <a:latin typeface="Calibri" panose="020F0502020204030204"/>
              </a:rPr>
              <a:t>Dieta</a:t>
            </a:r>
            <a:r>
              <a:rPr lang="it-IT" dirty="0"/>
              <a:t> </a:t>
            </a:r>
            <a:r>
              <a:rPr lang="it-IT" sz="4900" b="1" dirty="0">
                <a:solidFill>
                  <a:srgbClr val="4A66AC"/>
                </a:solidFill>
                <a:latin typeface="Calibri" panose="020F0502020204030204"/>
              </a:rPr>
              <a:t>frullata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BC226A-4F41-46DA-AE5E-7E35680F7D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30495" y="1938701"/>
            <a:ext cx="5967413" cy="4261358"/>
          </a:xfrm>
        </p:spPr>
        <p:txBody>
          <a:bodyPr>
            <a:noAutofit/>
          </a:bodyPr>
          <a:lstStyle/>
          <a:p>
            <a:pPr marL="357188" indent="-357188">
              <a:buFont typeface="Arial" panose="020B0604020202020204" pitchFamily="34" charset="0"/>
              <a:buChar char="•"/>
            </a:pPr>
            <a:r>
              <a:rPr lang="it-IT" dirty="0"/>
              <a:t>Passato di verdura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it-IT" dirty="0"/>
              <a:t>Semolino, crema di riso, orzo, farro o altri cereali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it-IT" dirty="0"/>
              <a:t>Polenta molto morbida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it-IT" dirty="0"/>
              <a:t>Legumi frullati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it-IT" dirty="0"/>
              <a:t>Verdura cotta frullata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it-IT" dirty="0"/>
              <a:t>Carne e pesce ben cotti e frullati oppure omogeneizzati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it-IT" dirty="0"/>
              <a:t>Purea di patate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it-IT" dirty="0"/>
              <a:t>Mousse di frutta o frutta frullata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it-IT" dirty="0"/>
              <a:t>Yogurt greco bianco o dessert proteico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C7AC69A-9CE6-6C48-8F43-27484C72314D}"/>
              </a:ext>
            </a:extLst>
          </p:cNvPr>
          <p:cNvSpPr/>
          <p:nvPr/>
        </p:nvSpPr>
        <p:spPr>
          <a:xfrm>
            <a:off x="3046800" y="0"/>
            <a:ext cx="3049200" cy="6120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/>
              <a:t>Dieta frullata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A15FF61-7A9C-EFD5-A7CE-B9CB76AF3BCF}"/>
              </a:ext>
            </a:extLst>
          </p:cNvPr>
          <p:cNvSpPr/>
          <p:nvPr/>
        </p:nvSpPr>
        <p:spPr>
          <a:xfrm>
            <a:off x="0" y="0"/>
            <a:ext cx="3049200" cy="612000"/>
          </a:xfrm>
          <a:prstGeom prst="rect">
            <a:avLst/>
          </a:prstGeom>
          <a:solidFill>
            <a:srgbClr val="268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/>
              <a:t>Dieta liquida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568398F-252E-454A-74BB-282C22F0B012}"/>
              </a:ext>
            </a:extLst>
          </p:cNvPr>
          <p:cNvSpPr/>
          <p:nvPr/>
        </p:nvSpPr>
        <p:spPr>
          <a:xfrm>
            <a:off x="6096000" y="0"/>
            <a:ext cx="3049200" cy="612000"/>
          </a:xfrm>
          <a:prstGeom prst="rect">
            <a:avLst/>
          </a:prstGeom>
          <a:solidFill>
            <a:srgbClr val="268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/>
              <a:t>Dieta morbida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11396F3-50C1-4303-5923-9455EF847217}"/>
              </a:ext>
            </a:extLst>
          </p:cNvPr>
          <p:cNvSpPr/>
          <p:nvPr/>
        </p:nvSpPr>
        <p:spPr>
          <a:xfrm>
            <a:off x="9142800" y="0"/>
            <a:ext cx="3049200" cy="612000"/>
          </a:xfrm>
          <a:prstGeom prst="rect">
            <a:avLst/>
          </a:prstGeom>
          <a:solidFill>
            <a:srgbClr val="268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/>
              <a:t>Dieta solida</a:t>
            </a:r>
          </a:p>
        </p:txBody>
      </p:sp>
      <p:pic>
        <p:nvPicPr>
          <p:cNvPr id="3074" name="Picture 2" descr="MOUSSE DI TONNO cremosa pronta in 5 minuti">
            <a:extLst>
              <a:ext uri="{FF2B5EF4-FFF2-40B4-BE49-F238E27FC236}">
                <a16:creationId xmlns:a16="http://schemas.microsoft.com/office/drawing/2014/main" id="{10562A80-E958-5119-8D66-19D66E788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3" r="2480"/>
          <a:stretch/>
        </p:blipFill>
        <p:spPr bwMode="auto">
          <a:xfrm>
            <a:off x="6826515" y="1283990"/>
            <a:ext cx="4320000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F424DA-8E82-1895-3BF9-D615A33FD777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</p:spTree>
    <p:extLst>
      <p:ext uri="{BB962C8B-B14F-4D97-AF65-F5344CB8AC3E}">
        <p14:creationId xmlns:p14="http://schemas.microsoft.com/office/powerpoint/2010/main" val="1169279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03DCF4-5453-4FDF-89A8-A5FE13D6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21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56636B-B7A2-4113-8238-5A4D4A9FA7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0495" y="1101777"/>
            <a:ext cx="4201072" cy="836924"/>
          </a:xfrm>
        </p:spPr>
        <p:txBody>
          <a:bodyPr>
            <a:normAutofit/>
          </a:bodyPr>
          <a:lstStyle/>
          <a:p>
            <a:r>
              <a:rPr lang="it-IT" sz="4900" b="1" dirty="0">
                <a:solidFill>
                  <a:srgbClr val="4A66AC"/>
                </a:solidFill>
                <a:latin typeface="Calibri" panose="020F0502020204030204"/>
              </a:rPr>
              <a:t>Dieta</a:t>
            </a:r>
            <a:r>
              <a:rPr lang="it-IT" dirty="0"/>
              <a:t> </a:t>
            </a:r>
            <a:r>
              <a:rPr lang="it-IT" sz="4900" b="1" dirty="0">
                <a:solidFill>
                  <a:srgbClr val="4A66AC"/>
                </a:solidFill>
                <a:latin typeface="Calibri" panose="020F0502020204030204"/>
              </a:rPr>
              <a:t>morbida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BC226A-4F41-46DA-AE5E-7E35680F7D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30495" y="2283471"/>
            <a:ext cx="5967413" cy="3142965"/>
          </a:xfrm>
        </p:spPr>
        <p:txBody>
          <a:bodyPr>
            <a:noAutofit/>
          </a:bodyPr>
          <a:lstStyle/>
          <a:p>
            <a:pPr marL="357188" indent="-357188">
              <a:buFont typeface="Arial" panose="020B0604020202020204" pitchFamily="34" charset="0"/>
              <a:buChar char="•"/>
            </a:pPr>
            <a:r>
              <a:rPr lang="it-IT" dirty="0"/>
              <a:t>Carne e pesce morbidi (es. in umido, macinati)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it-IT" dirty="0"/>
              <a:t>Formaggi a pasta molle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it-IT" dirty="0"/>
              <a:t>Uova strapazzate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it-IT" dirty="0"/>
              <a:t>Legumi frullati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it-IT" dirty="0"/>
              <a:t>Verdura ben cotta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it-IT" dirty="0"/>
              <a:t>Pasta di piccolo formato ben cotta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it-IT" dirty="0"/>
              <a:t>Frutta morbida senza buccia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C7AC69A-9CE6-6C48-8F43-27484C72314D}"/>
              </a:ext>
            </a:extLst>
          </p:cNvPr>
          <p:cNvSpPr/>
          <p:nvPr/>
        </p:nvSpPr>
        <p:spPr>
          <a:xfrm>
            <a:off x="6096000" y="-7965"/>
            <a:ext cx="3049200" cy="6120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/>
              <a:t>Dieta morbida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A15FF61-7A9C-EFD5-A7CE-B9CB76AF3BCF}"/>
              </a:ext>
            </a:extLst>
          </p:cNvPr>
          <p:cNvSpPr/>
          <p:nvPr/>
        </p:nvSpPr>
        <p:spPr>
          <a:xfrm>
            <a:off x="0" y="0"/>
            <a:ext cx="3049200" cy="612000"/>
          </a:xfrm>
          <a:prstGeom prst="rect">
            <a:avLst/>
          </a:prstGeom>
          <a:solidFill>
            <a:srgbClr val="268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/>
              <a:t>Dieta liquida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568398F-252E-454A-74BB-282C22F0B012}"/>
              </a:ext>
            </a:extLst>
          </p:cNvPr>
          <p:cNvSpPr/>
          <p:nvPr/>
        </p:nvSpPr>
        <p:spPr>
          <a:xfrm>
            <a:off x="3049200" y="0"/>
            <a:ext cx="3049200" cy="612000"/>
          </a:xfrm>
          <a:prstGeom prst="rect">
            <a:avLst/>
          </a:prstGeom>
          <a:solidFill>
            <a:srgbClr val="268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/>
              <a:t>Dieta frullata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11396F3-50C1-4303-5923-9455EF847217}"/>
              </a:ext>
            </a:extLst>
          </p:cNvPr>
          <p:cNvSpPr/>
          <p:nvPr/>
        </p:nvSpPr>
        <p:spPr>
          <a:xfrm>
            <a:off x="9142800" y="0"/>
            <a:ext cx="3049200" cy="612000"/>
          </a:xfrm>
          <a:prstGeom prst="rect">
            <a:avLst/>
          </a:prstGeom>
          <a:solidFill>
            <a:srgbClr val="268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/>
              <a:t>Dieta solida</a:t>
            </a:r>
          </a:p>
        </p:txBody>
      </p:sp>
      <p:pic>
        <p:nvPicPr>
          <p:cNvPr id="5" name="Picture 2" descr="Filetto di Merluzzo in Umido - GiorgioMare">
            <a:extLst>
              <a:ext uri="{FF2B5EF4-FFF2-40B4-BE49-F238E27FC236}">
                <a16:creationId xmlns:a16="http://schemas.microsoft.com/office/drawing/2014/main" id="{975246D6-E518-FDC2-9AAC-F3BA7F1FA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" b="2940"/>
          <a:stretch/>
        </p:blipFill>
        <p:spPr bwMode="auto">
          <a:xfrm>
            <a:off x="6835338" y="1269000"/>
            <a:ext cx="4320000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073B54-DDD5-468F-213F-9111C4541CE0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</p:spTree>
    <p:extLst>
      <p:ext uri="{BB962C8B-B14F-4D97-AF65-F5344CB8AC3E}">
        <p14:creationId xmlns:p14="http://schemas.microsoft.com/office/powerpoint/2010/main" val="1651085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03DCF4-5453-4FDF-89A8-A5FE13D6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22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56636B-B7A2-4113-8238-5A4D4A9FA7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0495" y="1101777"/>
            <a:ext cx="9477610" cy="836924"/>
          </a:xfrm>
        </p:spPr>
        <p:txBody>
          <a:bodyPr>
            <a:normAutofit/>
          </a:bodyPr>
          <a:lstStyle/>
          <a:p>
            <a:r>
              <a:rPr lang="it-IT" sz="4900" b="1" dirty="0">
                <a:solidFill>
                  <a:srgbClr val="4A66AC"/>
                </a:solidFill>
                <a:latin typeface="Calibri" panose="020F0502020204030204"/>
              </a:rPr>
              <a:t>Dieta</a:t>
            </a:r>
            <a:r>
              <a:rPr lang="it-IT" dirty="0"/>
              <a:t> </a:t>
            </a:r>
            <a:r>
              <a:rPr lang="it-IT" sz="4900" b="1" dirty="0">
                <a:solidFill>
                  <a:srgbClr val="4A66AC"/>
                </a:solidFill>
                <a:latin typeface="Calibri" panose="020F0502020204030204"/>
              </a:rPr>
              <a:t>solida e consigli alimentari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C7AC69A-9CE6-6C48-8F43-27484C72314D}"/>
              </a:ext>
            </a:extLst>
          </p:cNvPr>
          <p:cNvSpPr/>
          <p:nvPr/>
        </p:nvSpPr>
        <p:spPr>
          <a:xfrm>
            <a:off x="9142800" y="0"/>
            <a:ext cx="3049200" cy="6120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/>
              <a:t>Dieta solida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A15FF61-7A9C-EFD5-A7CE-B9CB76AF3BCF}"/>
              </a:ext>
            </a:extLst>
          </p:cNvPr>
          <p:cNvSpPr/>
          <p:nvPr/>
        </p:nvSpPr>
        <p:spPr>
          <a:xfrm>
            <a:off x="0" y="0"/>
            <a:ext cx="3049200" cy="612000"/>
          </a:xfrm>
          <a:prstGeom prst="rect">
            <a:avLst/>
          </a:prstGeom>
          <a:solidFill>
            <a:srgbClr val="268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/>
              <a:t>Dieta liquida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568398F-252E-454A-74BB-282C22F0B012}"/>
              </a:ext>
            </a:extLst>
          </p:cNvPr>
          <p:cNvSpPr/>
          <p:nvPr/>
        </p:nvSpPr>
        <p:spPr>
          <a:xfrm>
            <a:off x="3049200" y="0"/>
            <a:ext cx="3049200" cy="612000"/>
          </a:xfrm>
          <a:prstGeom prst="rect">
            <a:avLst/>
          </a:prstGeom>
          <a:solidFill>
            <a:srgbClr val="268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/>
              <a:t>Dieta frullata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11396F3-50C1-4303-5923-9455EF847217}"/>
              </a:ext>
            </a:extLst>
          </p:cNvPr>
          <p:cNvSpPr/>
          <p:nvPr/>
        </p:nvSpPr>
        <p:spPr>
          <a:xfrm>
            <a:off x="6096000" y="0"/>
            <a:ext cx="3049200" cy="612000"/>
          </a:xfrm>
          <a:prstGeom prst="rect">
            <a:avLst/>
          </a:prstGeom>
          <a:solidFill>
            <a:srgbClr val="268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/>
              <a:t>Dieta morbida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4B0B5096-30E0-22F5-77C1-74AC19EDD0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285984"/>
              </p:ext>
            </p:extLst>
          </p:nvPr>
        </p:nvGraphicFramePr>
        <p:xfrm>
          <a:off x="1051560" y="2133376"/>
          <a:ext cx="10088880" cy="4131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E4AF8E85-02E0-30F1-95AA-820D852547BF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</p:spTree>
    <p:extLst>
      <p:ext uri="{BB962C8B-B14F-4D97-AF65-F5344CB8AC3E}">
        <p14:creationId xmlns:p14="http://schemas.microsoft.com/office/powerpoint/2010/main" val="2892443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03DCF4-5453-4FDF-89A8-A5FE13D6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23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56636B-B7A2-4113-8238-5A4D4A9FA7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0495" y="1101777"/>
            <a:ext cx="9477610" cy="836924"/>
          </a:xfrm>
        </p:spPr>
        <p:txBody>
          <a:bodyPr>
            <a:normAutofit/>
          </a:bodyPr>
          <a:lstStyle/>
          <a:p>
            <a:r>
              <a:rPr lang="it-IT" sz="4900" b="1" dirty="0">
                <a:solidFill>
                  <a:srgbClr val="4A66AC"/>
                </a:solidFill>
                <a:latin typeface="Calibri" panose="020F0502020204030204"/>
              </a:rPr>
              <a:t>Dieta</a:t>
            </a:r>
            <a:r>
              <a:rPr lang="it-IT" dirty="0"/>
              <a:t> </a:t>
            </a:r>
            <a:r>
              <a:rPr lang="it-IT" sz="4900" b="1" dirty="0">
                <a:solidFill>
                  <a:srgbClr val="4A66AC"/>
                </a:solidFill>
                <a:latin typeface="Calibri" panose="020F0502020204030204"/>
              </a:rPr>
              <a:t>solida e consigli alimentari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C7AC69A-9CE6-6C48-8F43-27484C72314D}"/>
              </a:ext>
            </a:extLst>
          </p:cNvPr>
          <p:cNvSpPr/>
          <p:nvPr/>
        </p:nvSpPr>
        <p:spPr>
          <a:xfrm>
            <a:off x="9142800" y="0"/>
            <a:ext cx="3049200" cy="6120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/>
              <a:t>Dieta solida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A15FF61-7A9C-EFD5-A7CE-B9CB76AF3BCF}"/>
              </a:ext>
            </a:extLst>
          </p:cNvPr>
          <p:cNvSpPr/>
          <p:nvPr/>
        </p:nvSpPr>
        <p:spPr>
          <a:xfrm>
            <a:off x="0" y="0"/>
            <a:ext cx="3049200" cy="612000"/>
          </a:xfrm>
          <a:prstGeom prst="rect">
            <a:avLst/>
          </a:prstGeom>
          <a:solidFill>
            <a:srgbClr val="268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/>
              <a:t>Dieta liquida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568398F-252E-454A-74BB-282C22F0B012}"/>
              </a:ext>
            </a:extLst>
          </p:cNvPr>
          <p:cNvSpPr/>
          <p:nvPr/>
        </p:nvSpPr>
        <p:spPr>
          <a:xfrm>
            <a:off x="3049200" y="0"/>
            <a:ext cx="3049200" cy="612000"/>
          </a:xfrm>
          <a:prstGeom prst="rect">
            <a:avLst/>
          </a:prstGeom>
          <a:solidFill>
            <a:srgbClr val="268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/>
              <a:t>Dieta frullata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11396F3-50C1-4303-5923-9455EF847217}"/>
              </a:ext>
            </a:extLst>
          </p:cNvPr>
          <p:cNvSpPr/>
          <p:nvPr/>
        </p:nvSpPr>
        <p:spPr>
          <a:xfrm>
            <a:off x="6096000" y="0"/>
            <a:ext cx="3049200" cy="612000"/>
          </a:xfrm>
          <a:prstGeom prst="rect">
            <a:avLst/>
          </a:prstGeom>
          <a:solidFill>
            <a:srgbClr val="268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/>
              <a:t>Dieta morbida</a:t>
            </a:r>
          </a:p>
        </p:txBody>
      </p:sp>
      <p:pic>
        <p:nvPicPr>
          <p:cNvPr id="3" name="Picture 2" descr="Now That I've Had Gastric Sleeve Surgery, What Do I Eat? - Patient's Lounge">
            <a:extLst>
              <a:ext uri="{FF2B5EF4-FFF2-40B4-BE49-F238E27FC236}">
                <a16:creationId xmlns:a16="http://schemas.microsoft.com/office/drawing/2014/main" id="{A54107C4-1C56-759B-0B68-8E722816F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12" y="1853133"/>
            <a:ext cx="5550184" cy="449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5C1CC1-EBEA-BF77-24A2-C609F9B3730D}"/>
              </a:ext>
            </a:extLst>
          </p:cNvPr>
          <p:cNvSpPr txBox="1"/>
          <p:nvPr/>
        </p:nvSpPr>
        <p:spPr>
          <a:xfrm>
            <a:off x="9816799" y="6088156"/>
            <a:ext cx="3985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21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0711BC-1AED-2E71-274C-AA03E482057D}"/>
              </a:ext>
            </a:extLst>
          </p:cNvPr>
          <p:cNvSpPr txBox="1"/>
          <p:nvPr/>
        </p:nvSpPr>
        <p:spPr>
          <a:xfrm>
            <a:off x="1584298" y="5514060"/>
            <a:ext cx="2478024" cy="692497"/>
          </a:xfrm>
          <a:prstGeom prst="rect">
            <a:avLst/>
          </a:prstGeom>
          <a:solidFill>
            <a:srgbClr val="3B99B3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/>
              <a:t>Integrazione quotidiana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/>
              <a:t>Liquidi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/>
              <a:t>Attività fisica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1EBB24-480B-40A6-6D05-0F34C09BA626}"/>
              </a:ext>
            </a:extLst>
          </p:cNvPr>
          <p:cNvSpPr txBox="1"/>
          <p:nvPr/>
        </p:nvSpPr>
        <p:spPr>
          <a:xfrm>
            <a:off x="1584298" y="4715762"/>
            <a:ext cx="2478024" cy="692497"/>
          </a:xfrm>
          <a:prstGeom prst="rect">
            <a:avLst/>
          </a:prstGeom>
          <a:solidFill>
            <a:srgbClr val="DE046B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/>
              <a:t>4-6 porzioni al giorno di alimenti ricchi di proteine e poveri di grassi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15F6266-1B46-1F52-8B45-ED0E14CFFE1E}"/>
              </a:ext>
            </a:extLst>
          </p:cNvPr>
          <p:cNvSpPr txBox="1"/>
          <p:nvPr/>
        </p:nvSpPr>
        <p:spPr>
          <a:xfrm>
            <a:off x="1584298" y="3526645"/>
            <a:ext cx="2478024" cy="1092607"/>
          </a:xfrm>
          <a:prstGeom prst="rect">
            <a:avLst/>
          </a:prstGeom>
          <a:solidFill>
            <a:srgbClr val="F4E334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/>
              <a:t>2-3 porzioni al giorno di alimenti ricchi di fibra (frutta e verdura)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/>
              <a:t>2-3 cucchiaini di olio al giorno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1D65B4D-BA4A-EF03-531C-705CE44F8E45}"/>
              </a:ext>
            </a:extLst>
          </p:cNvPr>
          <p:cNvSpPr txBox="1"/>
          <p:nvPr/>
        </p:nvSpPr>
        <p:spPr>
          <a:xfrm>
            <a:off x="1584298" y="2887045"/>
            <a:ext cx="2478024" cy="492443"/>
          </a:xfrm>
          <a:prstGeom prst="rect">
            <a:avLst/>
          </a:prstGeom>
          <a:solidFill>
            <a:srgbClr val="078E41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/>
              <a:t>2 porzioni al giorno di cereali e derivati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48733F4-AAA8-5359-5831-796305B63179}"/>
              </a:ext>
            </a:extLst>
          </p:cNvPr>
          <p:cNvSpPr txBox="1"/>
          <p:nvPr/>
        </p:nvSpPr>
        <p:spPr>
          <a:xfrm>
            <a:off x="1578683" y="2088128"/>
            <a:ext cx="2478024" cy="492443"/>
          </a:xfrm>
          <a:prstGeom prst="rect">
            <a:avLst/>
          </a:prstGeom>
          <a:solidFill>
            <a:srgbClr val="D82525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300" dirty="0"/>
              <a:t>Prodotti ipercalorici, ricchi di SFA, colesterolo e zuccheri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3BE8BA-52BC-756E-82F0-08F597C46ADB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</p:spTree>
    <p:extLst>
      <p:ext uri="{BB962C8B-B14F-4D97-AF65-F5344CB8AC3E}">
        <p14:creationId xmlns:p14="http://schemas.microsoft.com/office/powerpoint/2010/main" val="2261111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03DCF4-5453-4FDF-89A8-A5FE13D6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24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56636B-B7A2-4113-8238-5A4D4A9FA7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0495" y="1101777"/>
            <a:ext cx="9477610" cy="836924"/>
          </a:xfrm>
        </p:spPr>
        <p:txBody>
          <a:bodyPr>
            <a:normAutofit/>
          </a:bodyPr>
          <a:lstStyle/>
          <a:p>
            <a:r>
              <a:rPr lang="it-IT" sz="4900" b="1" dirty="0">
                <a:solidFill>
                  <a:srgbClr val="4A66AC"/>
                </a:solidFill>
                <a:latin typeface="Calibri" panose="020F0502020204030204"/>
              </a:rPr>
              <a:t>Dieta</a:t>
            </a:r>
            <a:r>
              <a:rPr lang="it-IT" dirty="0"/>
              <a:t> </a:t>
            </a:r>
            <a:r>
              <a:rPr lang="it-IT" sz="4900" b="1" dirty="0">
                <a:solidFill>
                  <a:srgbClr val="4A66AC"/>
                </a:solidFill>
                <a:latin typeface="Calibri" panose="020F0502020204030204"/>
              </a:rPr>
              <a:t>solida – giornata alimentare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C7AC69A-9CE6-6C48-8F43-27484C72314D}"/>
              </a:ext>
            </a:extLst>
          </p:cNvPr>
          <p:cNvSpPr/>
          <p:nvPr/>
        </p:nvSpPr>
        <p:spPr>
          <a:xfrm>
            <a:off x="9142800" y="0"/>
            <a:ext cx="3049200" cy="6120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i="1" dirty="0"/>
              <a:t>Dieta solida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A15FF61-7A9C-EFD5-A7CE-B9CB76AF3BCF}"/>
              </a:ext>
            </a:extLst>
          </p:cNvPr>
          <p:cNvSpPr/>
          <p:nvPr/>
        </p:nvSpPr>
        <p:spPr>
          <a:xfrm>
            <a:off x="0" y="0"/>
            <a:ext cx="3049200" cy="612000"/>
          </a:xfrm>
          <a:prstGeom prst="rect">
            <a:avLst/>
          </a:prstGeom>
          <a:solidFill>
            <a:srgbClr val="268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/>
              <a:t>Dieta liquida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568398F-252E-454A-74BB-282C22F0B012}"/>
              </a:ext>
            </a:extLst>
          </p:cNvPr>
          <p:cNvSpPr/>
          <p:nvPr/>
        </p:nvSpPr>
        <p:spPr>
          <a:xfrm>
            <a:off x="3049200" y="0"/>
            <a:ext cx="3049200" cy="612000"/>
          </a:xfrm>
          <a:prstGeom prst="rect">
            <a:avLst/>
          </a:prstGeom>
          <a:solidFill>
            <a:srgbClr val="268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/>
              <a:t>Dieta frullata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11396F3-50C1-4303-5923-9455EF847217}"/>
              </a:ext>
            </a:extLst>
          </p:cNvPr>
          <p:cNvSpPr/>
          <p:nvPr/>
        </p:nvSpPr>
        <p:spPr>
          <a:xfrm>
            <a:off x="6096000" y="0"/>
            <a:ext cx="3049200" cy="612000"/>
          </a:xfrm>
          <a:prstGeom prst="rect">
            <a:avLst/>
          </a:prstGeom>
          <a:solidFill>
            <a:srgbClr val="2683C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i="1" dirty="0"/>
              <a:t>Dieta morbida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3BE8BA-52BC-756E-82F0-08F597C46ADB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3F8C74CE-60C5-423A-95C6-9534D42F3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65088"/>
              </p:ext>
            </p:extLst>
          </p:nvPr>
        </p:nvGraphicFramePr>
        <p:xfrm>
          <a:off x="1005006" y="2555823"/>
          <a:ext cx="10181988" cy="3200400"/>
        </p:xfrm>
        <a:graphic>
          <a:graphicData uri="http://schemas.openxmlformats.org/drawingml/2006/table">
            <a:tbl>
              <a:tblPr firstCol="1" bandRow="1">
                <a:tableStyleId>{85BE263C-DBD7-4A20-BB59-AAB30ACAA65A}</a:tableStyleId>
              </a:tblPr>
              <a:tblGrid>
                <a:gridCol w="1207880">
                  <a:extLst>
                    <a:ext uri="{9D8B030D-6E8A-4147-A177-3AD203B41FA5}">
                      <a16:colId xmlns:a16="http://schemas.microsoft.com/office/drawing/2014/main" val="38796436"/>
                    </a:ext>
                  </a:extLst>
                </a:gridCol>
                <a:gridCol w="8974108">
                  <a:extLst>
                    <a:ext uri="{9D8B030D-6E8A-4147-A177-3AD203B41FA5}">
                      <a16:colId xmlns:a16="http://schemas.microsoft.com/office/drawing/2014/main" val="1304563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Colazione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1-2 fette biscottate integrali con ricotta e marmellata senza zuccheri aggiunti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101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Spuntino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½ vasetto di yogurt magro o di budino proteico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Pranzo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30 g di pasta integrale piccolo formato con ragù di lenticchie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1 piccola porzione di verdura cotta o cruda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440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Merenda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½ mela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2-3 noci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450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Cena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1 uovo strapazzato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1 piccola porzione di verdura cotta o cruda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1 fettina di pane integrale tostato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596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020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D3C4F22-5622-44A7-964F-6390F968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900" b="1" dirty="0">
                <a:solidFill>
                  <a:srgbClr val="4A66AC"/>
                </a:solidFill>
                <a:latin typeface="Calibri" panose="020F0502020204030204"/>
              </a:rPr>
              <a:t>Bibliografia</a:t>
            </a:r>
            <a:r>
              <a:rPr lang="it-IT" dirty="0"/>
              <a:t>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EFD11E-AE24-432D-BFC4-A536B86B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1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en-US" sz="1600" dirty="0">
                <a:solidFill>
                  <a:srgbClr val="2E3743"/>
                </a:solidFill>
              </a:rPr>
              <a:t>Guidelines for the nutritional management of bariatric surgery patients: pre- and post-operatively</a:t>
            </a:r>
            <a:r>
              <a:rPr lang="it-IT" sz="1600" dirty="0">
                <a:solidFill>
                  <a:srgbClr val="2E3743"/>
                </a:solidFill>
              </a:rPr>
              <a:t>, 2010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it-IT" sz="1600" dirty="0" err="1"/>
              <a:t>C.Poitou</a:t>
            </a:r>
            <a:r>
              <a:rPr lang="it-IT" sz="1600" dirty="0"/>
              <a:t> </a:t>
            </a:r>
            <a:r>
              <a:rPr lang="it-IT" sz="1600" dirty="0" err="1"/>
              <a:t>Bernert</a:t>
            </a:r>
            <a:r>
              <a:rPr lang="it-IT" sz="1600" dirty="0"/>
              <a:t> et al. </a:t>
            </a:r>
            <a:r>
              <a:rPr lang="it-IT" sz="1600" dirty="0" err="1"/>
              <a:t>Nutritional</a:t>
            </a:r>
            <a:r>
              <a:rPr lang="it-IT" sz="1600" dirty="0"/>
              <a:t> </a:t>
            </a:r>
            <a:r>
              <a:rPr lang="it-IT" sz="1600" dirty="0" err="1"/>
              <a:t>deficiency</a:t>
            </a:r>
            <a:r>
              <a:rPr lang="it-IT" sz="1600" dirty="0"/>
              <a:t> </a:t>
            </a:r>
            <a:r>
              <a:rPr lang="it-IT" sz="1600" dirty="0" err="1"/>
              <a:t>after</a:t>
            </a:r>
            <a:r>
              <a:rPr lang="it-IT" sz="1600" dirty="0"/>
              <a:t> </a:t>
            </a:r>
            <a:r>
              <a:rPr lang="it-IT" sz="1600" dirty="0" err="1"/>
              <a:t>gastric</a:t>
            </a:r>
            <a:r>
              <a:rPr lang="it-IT" sz="1600" dirty="0"/>
              <a:t> bypass: </a:t>
            </a:r>
            <a:r>
              <a:rPr lang="it-IT" sz="1600" dirty="0" err="1"/>
              <a:t>diagnosis</a:t>
            </a:r>
            <a:r>
              <a:rPr lang="it-IT" sz="1600" dirty="0"/>
              <a:t>, prevention and treatment. </a:t>
            </a:r>
            <a:r>
              <a:rPr lang="it-IT" sz="1600" dirty="0" err="1"/>
              <a:t>Diabetes</a:t>
            </a:r>
            <a:r>
              <a:rPr lang="it-IT" sz="1600" dirty="0"/>
              <a:t> &amp; </a:t>
            </a:r>
            <a:r>
              <a:rPr lang="it-IT" sz="1600" dirty="0" err="1"/>
              <a:t>Metabolism</a:t>
            </a:r>
            <a:r>
              <a:rPr lang="it-IT" sz="1600" dirty="0"/>
              <a:t> 2007; 33:13-24</a:t>
            </a:r>
            <a:r>
              <a:rPr lang="it-IT" sz="1600" b="1" dirty="0"/>
              <a:t>.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it-IT" sz="1600" dirty="0"/>
              <a:t>Linda </a:t>
            </a:r>
            <a:r>
              <a:rPr lang="it-IT" sz="1600" dirty="0" err="1"/>
              <a:t>Aills</a:t>
            </a:r>
            <a:r>
              <a:rPr lang="it-IT" sz="1600" dirty="0"/>
              <a:t> et al: ASMBS </a:t>
            </a:r>
            <a:r>
              <a:rPr lang="it-IT" sz="1600" dirty="0" err="1"/>
              <a:t>Allied</a:t>
            </a:r>
            <a:r>
              <a:rPr lang="it-IT" sz="1600" dirty="0"/>
              <a:t> </a:t>
            </a:r>
            <a:r>
              <a:rPr lang="it-IT" sz="1600" dirty="0" err="1"/>
              <a:t>Heath</a:t>
            </a:r>
            <a:r>
              <a:rPr lang="it-IT" sz="1600" dirty="0"/>
              <a:t> Nutrition Guidelines for the </a:t>
            </a:r>
            <a:r>
              <a:rPr lang="it-IT" sz="1600" dirty="0" err="1"/>
              <a:t>Surgical</a:t>
            </a:r>
            <a:r>
              <a:rPr lang="it-IT" sz="1600" dirty="0"/>
              <a:t> </a:t>
            </a:r>
            <a:r>
              <a:rPr lang="it-IT" sz="1600" dirty="0" err="1"/>
              <a:t>Wieight</a:t>
            </a:r>
            <a:r>
              <a:rPr lang="it-IT" sz="1600" dirty="0"/>
              <a:t> </a:t>
            </a:r>
            <a:r>
              <a:rPr lang="it-IT" sz="1600" dirty="0" err="1"/>
              <a:t>Loss</a:t>
            </a:r>
            <a:r>
              <a:rPr lang="it-IT" sz="1600" dirty="0"/>
              <a:t> </a:t>
            </a:r>
            <a:r>
              <a:rPr lang="it-IT" sz="1600" dirty="0" err="1"/>
              <a:t>Patients.Surgery</a:t>
            </a:r>
            <a:r>
              <a:rPr lang="it-IT" sz="1600" dirty="0"/>
              <a:t> for </a:t>
            </a:r>
            <a:r>
              <a:rPr lang="it-IT" sz="1600" dirty="0" err="1"/>
              <a:t>Obesity</a:t>
            </a:r>
            <a:r>
              <a:rPr lang="it-IT" sz="1600" dirty="0"/>
              <a:t> and </a:t>
            </a:r>
            <a:r>
              <a:rPr lang="it-IT" sz="1600" dirty="0" err="1"/>
              <a:t>Related</a:t>
            </a:r>
            <a:r>
              <a:rPr lang="it-IT" sz="1600" dirty="0"/>
              <a:t> </a:t>
            </a:r>
            <a:r>
              <a:rPr lang="it-IT" sz="1600" dirty="0" err="1"/>
              <a:t>Diseases</a:t>
            </a:r>
            <a:r>
              <a:rPr lang="it-IT" sz="1600" dirty="0"/>
              <a:t> 2008; 4: S73-S108.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it-IT" sz="1600" dirty="0" err="1">
                <a:solidFill>
                  <a:prstClr val="black"/>
                </a:solidFill>
              </a:rPr>
              <a:t>Busetto</a:t>
            </a:r>
            <a:r>
              <a:rPr lang="it-IT" sz="1600" dirty="0">
                <a:solidFill>
                  <a:prstClr val="black"/>
                </a:solidFill>
              </a:rPr>
              <a:t> L et al; </a:t>
            </a:r>
            <a:r>
              <a:rPr lang="it-IT" sz="1600" dirty="0" err="1">
                <a:solidFill>
                  <a:prstClr val="black"/>
                </a:solidFill>
              </a:rPr>
              <a:t>Pratical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dirty="0" err="1">
                <a:solidFill>
                  <a:prstClr val="black"/>
                </a:solidFill>
              </a:rPr>
              <a:t>recommendations</a:t>
            </a:r>
            <a:r>
              <a:rPr lang="it-IT" sz="1600" dirty="0">
                <a:solidFill>
                  <a:prstClr val="black"/>
                </a:solidFill>
              </a:rPr>
              <a:t> of the </a:t>
            </a:r>
            <a:r>
              <a:rPr lang="it-IT" sz="1600" dirty="0" err="1">
                <a:solidFill>
                  <a:prstClr val="black"/>
                </a:solidFill>
              </a:rPr>
              <a:t>obesity</a:t>
            </a:r>
            <a:r>
              <a:rPr lang="it-IT" sz="1600" dirty="0">
                <a:solidFill>
                  <a:prstClr val="black"/>
                </a:solidFill>
              </a:rPr>
              <a:t>  </a:t>
            </a:r>
            <a:r>
              <a:rPr lang="it-IT" sz="1600" dirty="0" err="1">
                <a:solidFill>
                  <a:prstClr val="black"/>
                </a:solidFill>
              </a:rPr>
              <a:t>managment</a:t>
            </a:r>
            <a:r>
              <a:rPr lang="it-IT" sz="1600" dirty="0">
                <a:solidFill>
                  <a:prstClr val="black"/>
                </a:solidFill>
              </a:rPr>
              <a:t> task force of the </a:t>
            </a:r>
            <a:r>
              <a:rPr lang="it-IT" sz="1600" dirty="0" err="1">
                <a:solidFill>
                  <a:prstClr val="black"/>
                </a:solidFill>
              </a:rPr>
              <a:t>European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dirty="0" err="1">
                <a:solidFill>
                  <a:prstClr val="black"/>
                </a:solidFill>
              </a:rPr>
              <a:t>Association</a:t>
            </a:r>
            <a:r>
              <a:rPr lang="it-IT" sz="1600" dirty="0">
                <a:solidFill>
                  <a:prstClr val="black"/>
                </a:solidFill>
              </a:rPr>
              <a:t> for the Study of </a:t>
            </a:r>
            <a:r>
              <a:rPr lang="it-IT" sz="1600" dirty="0" err="1">
                <a:solidFill>
                  <a:prstClr val="black"/>
                </a:solidFill>
              </a:rPr>
              <a:t>Obesity</a:t>
            </a:r>
            <a:r>
              <a:rPr lang="it-IT" sz="1600" dirty="0">
                <a:solidFill>
                  <a:prstClr val="black"/>
                </a:solidFill>
              </a:rPr>
              <a:t> for the post </a:t>
            </a:r>
            <a:r>
              <a:rPr lang="it-IT" sz="1600" dirty="0" err="1">
                <a:solidFill>
                  <a:prstClr val="black"/>
                </a:solidFill>
              </a:rPr>
              <a:t>bariatric</a:t>
            </a:r>
            <a:r>
              <a:rPr lang="it-IT" sz="1600" dirty="0">
                <a:solidFill>
                  <a:prstClr val="black"/>
                </a:solidFill>
              </a:rPr>
              <a:t> surgery </a:t>
            </a:r>
            <a:r>
              <a:rPr lang="it-IT" sz="1600" dirty="0" err="1">
                <a:solidFill>
                  <a:prstClr val="black"/>
                </a:solidFill>
              </a:rPr>
              <a:t>medical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dirty="0" err="1">
                <a:solidFill>
                  <a:prstClr val="black"/>
                </a:solidFill>
              </a:rPr>
              <a:t>managent</a:t>
            </a:r>
            <a:r>
              <a:rPr lang="it-IT" sz="1600" dirty="0">
                <a:solidFill>
                  <a:prstClr val="black"/>
                </a:solidFill>
              </a:rPr>
              <a:t>. </a:t>
            </a:r>
            <a:r>
              <a:rPr lang="it-IT" sz="1600" dirty="0" err="1">
                <a:solidFill>
                  <a:prstClr val="black"/>
                </a:solidFill>
              </a:rPr>
              <a:t>Obes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dirty="0" err="1">
                <a:solidFill>
                  <a:prstClr val="black"/>
                </a:solidFill>
              </a:rPr>
              <a:t>Facts</a:t>
            </a:r>
            <a:r>
              <a:rPr lang="it-IT" sz="1600" dirty="0">
                <a:solidFill>
                  <a:prstClr val="black"/>
                </a:solidFill>
              </a:rPr>
              <a:t>. 2017; 6:597-632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it-IT" sz="1600" dirty="0" err="1">
                <a:solidFill>
                  <a:prstClr val="black"/>
                </a:solidFill>
              </a:rPr>
              <a:t>Mechanick</a:t>
            </a:r>
            <a:r>
              <a:rPr lang="it-IT" sz="1600" dirty="0">
                <a:solidFill>
                  <a:prstClr val="black"/>
                </a:solidFill>
              </a:rPr>
              <a:t> JI et a: </a:t>
            </a:r>
            <a:r>
              <a:rPr lang="it-IT" sz="1600" dirty="0" err="1">
                <a:solidFill>
                  <a:prstClr val="black"/>
                </a:solidFill>
              </a:rPr>
              <a:t>Clinical</a:t>
            </a:r>
            <a:r>
              <a:rPr lang="it-IT" sz="1600" dirty="0">
                <a:solidFill>
                  <a:prstClr val="black"/>
                </a:solidFill>
              </a:rPr>
              <a:t> practice guidelines for the </a:t>
            </a:r>
            <a:r>
              <a:rPr lang="it-IT" sz="1600" dirty="0" err="1">
                <a:solidFill>
                  <a:prstClr val="black"/>
                </a:solidFill>
              </a:rPr>
              <a:t>preoperative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dirty="0" err="1">
                <a:solidFill>
                  <a:prstClr val="black"/>
                </a:solidFill>
              </a:rPr>
              <a:t>nutritional</a:t>
            </a:r>
            <a:r>
              <a:rPr lang="it-IT" sz="1600" dirty="0">
                <a:solidFill>
                  <a:prstClr val="black"/>
                </a:solidFill>
              </a:rPr>
              <a:t>, </a:t>
            </a:r>
            <a:r>
              <a:rPr lang="it-IT" sz="1600" dirty="0" err="1">
                <a:solidFill>
                  <a:prstClr val="black"/>
                </a:solidFill>
              </a:rPr>
              <a:t>metabolic</a:t>
            </a:r>
            <a:r>
              <a:rPr lang="it-IT" sz="1600" dirty="0">
                <a:solidFill>
                  <a:prstClr val="black"/>
                </a:solidFill>
              </a:rPr>
              <a:t>, and non </a:t>
            </a:r>
            <a:r>
              <a:rPr lang="it-IT" sz="1600" dirty="0" err="1">
                <a:solidFill>
                  <a:prstClr val="black"/>
                </a:solidFill>
              </a:rPr>
              <a:t>surgical</a:t>
            </a:r>
            <a:r>
              <a:rPr lang="it-IT" sz="1600" dirty="0">
                <a:solidFill>
                  <a:prstClr val="black"/>
                </a:solidFill>
              </a:rPr>
              <a:t> support of the </a:t>
            </a:r>
            <a:r>
              <a:rPr lang="it-IT" sz="1600" dirty="0" err="1">
                <a:solidFill>
                  <a:prstClr val="black"/>
                </a:solidFill>
              </a:rPr>
              <a:t>bariatric</a:t>
            </a:r>
            <a:r>
              <a:rPr lang="it-IT" sz="1600" dirty="0">
                <a:solidFill>
                  <a:prstClr val="black"/>
                </a:solidFill>
              </a:rPr>
              <a:t> surgery patient-2013 update: </a:t>
            </a:r>
            <a:r>
              <a:rPr lang="it-IT" sz="1600" dirty="0" err="1">
                <a:solidFill>
                  <a:prstClr val="black"/>
                </a:solidFill>
              </a:rPr>
              <a:t>Cosponsored</a:t>
            </a:r>
            <a:r>
              <a:rPr lang="it-IT" sz="1600" dirty="0">
                <a:solidFill>
                  <a:prstClr val="black"/>
                </a:solidFill>
              </a:rPr>
              <a:t> by American </a:t>
            </a:r>
            <a:r>
              <a:rPr lang="it-IT" sz="1600" dirty="0" err="1">
                <a:solidFill>
                  <a:prstClr val="black"/>
                </a:solidFill>
              </a:rPr>
              <a:t>Association</a:t>
            </a:r>
            <a:r>
              <a:rPr lang="it-IT" sz="1600" dirty="0">
                <a:solidFill>
                  <a:prstClr val="black"/>
                </a:solidFill>
              </a:rPr>
              <a:t> of </a:t>
            </a:r>
            <a:r>
              <a:rPr lang="it-IT" sz="1600" dirty="0" err="1">
                <a:solidFill>
                  <a:prstClr val="black"/>
                </a:solidFill>
              </a:rPr>
              <a:t>Clinical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dirty="0" err="1">
                <a:solidFill>
                  <a:prstClr val="black"/>
                </a:solidFill>
              </a:rPr>
              <a:t>Endocrinologists</a:t>
            </a:r>
            <a:r>
              <a:rPr lang="it-IT" sz="1600" dirty="0">
                <a:solidFill>
                  <a:prstClr val="black"/>
                </a:solidFill>
              </a:rPr>
              <a:t>, The </a:t>
            </a:r>
            <a:r>
              <a:rPr lang="it-IT" sz="1600" dirty="0" err="1">
                <a:solidFill>
                  <a:prstClr val="black"/>
                </a:solidFill>
              </a:rPr>
              <a:t>Obesity</a:t>
            </a:r>
            <a:r>
              <a:rPr lang="it-IT" sz="1600" dirty="0">
                <a:solidFill>
                  <a:prstClr val="black"/>
                </a:solidFill>
              </a:rPr>
              <a:t> Society, and American Society for </a:t>
            </a:r>
            <a:r>
              <a:rPr lang="it-IT" sz="1600" dirty="0" err="1">
                <a:solidFill>
                  <a:prstClr val="black"/>
                </a:solidFill>
              </a:rPr>
              <a:t>Metabolic</a:t>
            </a:r>
            <a:r>
              <a:rPr lang="it-IT" sz="1600" dirty="0">
                <a:solidFill>
                  <a:prstClr val="black"/>
                </a:solidFill>
              </a:rPr>
              <a:t> and </a:t>
            </a:r>
            <a:r>
              <a:rPr lang="it-IT" sz="1600" dirty="0" err="1">
                <a:solidFill>
                  <a:prstClr val="black"/>
                </a:solidFill>
              </a:rPr>
              <a:t>Bariatric</a:t>
            </a:r>
            <a:r>
              <a:rPr lang="it-IT" sz="1600" dirty="0">
                <a:solidFill>
                  <a:prstClr val="black"/>
                </a:solidFill>
              </a:rPr>
              <a:t> Surgery. </a:t>
            </a:r>
            <a:r>
              <a:rPr lang="it-IT" sz="1600" dirty="0" err="1">
                <a:solidFill>
                  <a:prstClr val="black"/>
                </a:solidFill>
              </a:rPr>
              <a:t>Obesity</a:t>
            </a:r>
            <a:r>
              <a:rPr lang="it-IT" sz="1600" dirty="0">
                <a:solidFill>
                  <a:prstClr val="black"/>
                </a:solidFill>
              </a:rPr>
              <a:t>  2013: 21:S1-27.  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en-US" sz="1600" dirty="0" err="1">
                <a:solidFill>
                  <a:prstClr val="black"/>
                </a:solidFill>
              </a:rPr>
              <a:t>Tuero</a:t>
            </a:r>
            <a:r>
              <a:rPr lang="en-US" sz="1600" dirty="0">
                <a:solidFill>
                  <a:prstClr val="black"/>
                </a:solidFill>
              </a:rPr>
              <a:t> C et al. Revisiting the Ghrelin Changes Following Bariatric and Metabolic Surgery. Obese Surg 2020, Jul </a:t>
            </a:r>
            <a:r>
              <a:rPr lang="it-IT" sz="1600" dirty="0">
                <a:solidFill>
                  <a:prstClr val="black"/>
                </a:solidFill>
              </a:rPr>
              <a:t>30(7):2763-2780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en-US" sz="1600" dirty="0">
                <a:solidFill>
                  <a:prstClr val="black"/>
                </a:solidFill>
              </a:rPr>
              <a:t> LARN, 2014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en-US" sz="1600" dirty="0">
                <a:solidFill>
                  <a:prstClr val="black"/>
                </a:solidFill>
              </a:rPr>
              <a:t>Lewis CA et al: Iron, Vitamin B12, folate and </a:t>
            </a:r>
            <a:r>
              <a:rPr lang="en-US" sz="1600" dirty="0" err="1">
                <a:solidFill>
                  <a:prstClr val="black"/>
                </a:solidFill>
              </a:rPr>
              <a:t>copperdefciency</a:t>
            </a:r>
            <a:r>
              <a:rPr lang="en-US" sz="1600" dirty="0">
                <a:solidFill>
                  <a:prstClr val="black"/>
                </a:solidFill>
              </a:rPr>
              <a:t> after bariatric surgery and the impact on </a:t>
            </a:r>
            <a:r>
              <a:rPr lang="en-US" sz="1600" dirty="0" err="1">
                <a:solidFill>
                  <a:prstClr val="black"/>
                </a:solidFill>
              </a:rPr>
              <a:t>anaemia</a:t>
            </a:r>
            <a:r>
              <a:rPr lang="en-US" sz="1600" dirty="0">
                <a:solidFill>
                  <a:prstClr val="black"/>
                </a:solidFill>
              </a:rPr>
              <a:t> : a systematic review. </a:t>
            </a:r>
            <a:r>
              <a:rPr lang="en-US" sz="1600" dirty="0" err="1">
                <a:solidFill>
                  <a:prstClr val="black"/>
                </a:solidFill>
              </a:rPr>
              <a:t>Obes</a:t>
            </a:r>
            <a:r>
              <a:rPr lang="en-US" sz="1600" dirty="0">
                <a:solidFill>
                  <a:prstClr val="black"/>
                </a:solidFill>
              </a:rPr>
              <a:t> Surg 2020. 30(11): 4542-4591.   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it-IT" sz="1600" dirty="0"/>
              <a:t>Lupoli E et al. </a:t>
            </a:r>
            <a:r>
              <a:rPr lang="it-IT" sz="1600" dirty="0" err="1"/>
              <a:t>Bariatric</a:t>
            </a:r>
            <a:r>
              <a:rPr lang="it-IT" sz="1600" dirty="0"/>
              <a:t> surgery and long-</a:t>
            </a:r>
            <a:r>
              <a:rPr lang="it-IT" sz="1600" dirty="0" err="1"/>
              <a:t>term</a:t>
            </a:r>
            <a:r>
              <a:rPr lang="it-IT" sz="1600" dirty="0"/>
              <a:t> </a:t>
            </a:r>
            <a:r>
              <a:rPr lang="it-IT" sz="1600" dirty="0" err="1"/>
              <a:t>nutritional</a:t>
            </a:r>
            <a:r>
              <a:rPr lang="it-IT" sz="1600" dirty="0"/>
              <a:t> issues. World J </a:t>
            </a:r>
            <a:r>
              <a:rPr lang="it-IT" sz="1600" dirty="0" err="1"/>
              <a:t>Diabetes</a:t>
            </a:r>
            <a:r>
              <a:rPr lang="it-IT" sz="1600" dirty="0"/>
              <a:t> 2017: 8(11):464-474.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en-US" sz="1600" dirty="0">
                <a:solidFill>
                  <a:prstClr val="black"/>
                </a:solidFill>
              </a:rPr>
              <a:t>Nutrition, Physical Activity, and Prescription of Supplement in pre and post </a:t>
            </a:r>
            <a:r>
              <a:rPr lang="en-US" sz="1600" dirty="0" err="1">
                <a:solidFill>
                  <a:prstClr val="black"/>
                </a:solidFill>
              </a:rPr>
              <a:t>bariatrc</a:t>
            </a:r>
            <a:r>
              <a:rPr lang="en-US" sz="1600" dirty="0">
                <a:solidFill>
                  <a:prstClr val="black"/>
                </a:solidFill>
              </a:rPr>
              <a:t> surgery patients: a </a:t>
            </a:r>
            <a:r>
              <a:rPr lang="en-US" sz="1600" dirty="0" err="1">
                <a:solidFill>
                  <a:prstClr val="black"/>
                </a:solidFill>
              </a:rPr>
              <a:t>Pratical</a:t>
            </a:r>
            <a:r>
              <a:rPr lang="en-US" sz="1600" dirty="0">
                <a:solidFill>
                  <a:prstClr val="black"/>
                </a:solidFill>
              </a:rPr>
              <a:t> Guideline. </a:t>
            </a:r>
            <a:r>
              <a:rPr lang="en-US" sz="1600" dirty="0" err="1">
                <a:solidFill>
                  <a:prstClr val="black"/>
                </a:solidFill>
              </a:rPr>
              <a:t>Mastaneh</a:t>
            </a:r>
            <a:r>
              <a:rPr lang="en-US" sz="1600" dirty="0">
                <a:solidFill>
                  <a:prstClr val="black"/>
                </a:solidFill>
              </a:rPr>
              <a:t> RT. Obesity Surgery 2019; 29: 3385-3400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en-US" sz="1600" dirty="0">
                <a:solidFill>
                  <a:prstClr val="black"/>
                </a:solidFill>
                <a:hlinkClick r:id="rId2"/>
              </a:rPr>
              <a:t>https://www.iss.it/malformazioni-congenite/-/asset_publisher/hQSlHEwC5XGJ/content/1-acido-folico-e-folati-cosa-sono#:~:text=LE%20FUNZIONI%20DEI%20FOLATI%20NEL,nella%20formazione%20dell'aminoacido%20metionina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it-IT" sz="1600" dirty="0">
                <a:solidFill>
                  <a:prstClr val="black"/>
                </a:solidFill>
              </a:rPr>
              <a:t>AI-Jafar H et al. </a:t>
            </a:r>
            <a:r>
              <a:rPr lang="it-IT" sz="1600" dirty="0" err="1">
                <a:solidFill>
                  <a:prstClr val="black"/>
                </a:solidFill>
              </a:rPr>
              <a:t>Potentia</a:t>
            </a:r>
            <a:r>
              <a:rPr lang="it-IT" sz="1600" dirty="0">
                <a:solidFill>
                  <a:prstClr val="black"/>
                </a:solidFill>
              </a:rPr>
              <a:t>. </a:t>
            </a:r>
            <a:r>
              <a:rPr lang="it-IT" sz="1600" dirty="0" err="1">
                <a:solidFill>
                  <a:prstClr val="black"/>
                </a:solidFill>
              </a:rPr>
              <a:t>Hematology</a:t>
            </a:r>
            <a:r>
              <a:rPr lang="it-IT" sz="1600" dirty="0">
                <a:solidFill>
                  <a:prstClr val="black"/>
                </a:solidFill>
              </a:rPr>
              <a:t> and </a:t>
            </a:r>
            <a:r>
              <a:rPr lang="it-IT" sz="1600" dirty="0" err="1">
                <a:solidFill>
                  <a:prstClr val="black"/>
                </a:solidFill>
              </a:rPr>
              <a:t>nutritional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dirty="0" err="1">
                <a:solidFill>
                  <a:prstClr val="black"/>
                </a:solidFill>
              </a:rPr>
              <a:t>complications</a:t>
            </a:r>
            <a:r>
              <a:rPr lang="it-IT" sz="1600" dirty="0">
                <a:solidFill>
                  <a:prstClr val="black"/>
                </a:solidFill>
              </a:rPr>
              <a:t> of </a:t>
            </a:r>
            <a:r>
              <a:rPr lang="it-IT" sz="1600" dirty="0" err="1">
                <a:solidFill>
                  <a:prstClr val="black"/>
                </a:solidFill>
              </a:rPr>
              <a:t>bariatric</a:t>
            </a:r>
            <a:r>
              <a:rPr lang="it-IT" sz="1600" dirty="0">
                <a:solidFill>
                  <a:prstClr val="black"/>
                </a:solidFill>
              </a:rPr>
              <a:t> surgery . </a:t>
            </a:r>
            <a:r>
              <a:rPr lang="it-IT" sz="1600" dirty="0" err="1">
                <a:solidFill>
                  <a:prstClr val="black"/>
                </a:solidFill>
              </a:rPr>
              <a:t>Ann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dirty="0" err="1">
                <a:solidFill>
                  <a:prstClr val="black"/>
                </a:solidFill>
              </a:rPr>
              <a:t>Hematol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dirty="0" err="1">
                <a:solidFill>
                  <a:prstClr val="black"/>
                </a:solidFill>
              </a:rPr>
              <a:t>Oncol</a:t>
            </a:r>
            <a:r>
              <a:rPr lang="it-IT" sz="1600" dirty="0">
                <a:solidFill>
                  <a:prstClr val="black"/>
                </a:solidFill>
              </a:rPr>
              <a:t> 2018.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en-US" sz="1600" dirty="0" err="1"/>
              <a:t>Vitamina</a:t>
            </a:r>
            <a:r>
              <a:rPr lang="en-US" sz="1600" dirty="0"/>
              <a:t> D, dale </a:t>
            </a:r>
            <a:r>
              <a:rPr lang="en-US" sz="1600" dirty="0" err="1"/>
              <a:t>Linee</a:t>
            </a:r>
            <a:r>
              <a:rPr lang="en-US" sz="1600" dirty="0"/>
              <a:t> </a:t>
            </a:r>
            <a:r>
              <a:rPr lang="en-US" sz="1600" dirty="0" err="1"/>
              <a:t>Guida</a:t>
            </a:r>
            <a:r>
              <a:rPr lang="en-US" sz="1600" dirty="0"/>
              <a:t> </a:t>
            </a:r>
            <a:r>
              <a:rPr lang="en-US" sz="1600" dirty="0" err="1"/>
              <a:t>agli</a:t>
            </a:r>
            <a:r>
              <a:rPr lang="en-US" sz="1600" dirty="0"/>
              <a:t> </a:t>
            </a:r>
            <a:r>
              <a:rPr lang="en-US" sz="1600" dirty="0" err="1"/>
              <a:t>Aspetti</a:t>
            </a:r>
            <a:r>
              <a:rPr lang="en-US" sz="1600" dirty="0"/>
              <a:t> </a:t>
            </a:r>
            <a:r>
              <a:rPr lang="en-US" sz="1600" dirty="0" err="1"/>
              <a:t>Pratici</a:t>
            </a:r>
            <a:r>
              <a:rPr lang="en-US" sz="1600" dirty="0"/>
              <a:t>: </a:t>
            </a:r>
            <a:r>
              <a:rPr lang="en-US" sz="1600" dirty="0" err="1"/>
              <a:t>uso</a:t>
            </a:r>
            <a:r>
              <a:rPr lang="en-US" sz="1600" dirty="0"/>
              <a:t>, </a:t>
            </a:r>
            <a:r>
              <a:rPr lang="en-US" sz="1600" dirty="0" err="1"/>
              <a:t>abuso</a:t>
            </a:r>
            <a:r>
              <a:rPr lang="en-US" sz="1600" dirty="0"/>
              <a:t> e </a:t>
            </a:r>
            <a:r>
              <a:rPr lang="en-US" sz="1600" dirty="0" err="1"/>
              <a:t>indicazioni</a:t>
            </a:r>
            <a:r>
              <a:rPr lang="en-US" sz="1600" dirty="0"/>
              <a:t>, </a:t>
            </a:r>
            <a:r>
              <a:rPr lang="it-IT" sz="1600" dirty="0"/>
              <a:t>MEDIA 2018;18:59-63</a:t>
            </a:r>
            <a:endParaRPr lang="en-US" sz="1600" dirty="0"/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en-US" sz="1600" dirty="0"/>
              <a:t>Vitamin D Deficiency in Patients with Morbid Obesity before and after Metabolic Bariatric Surgery, </a:t>
            </a:r>
            <a:r>
              <a:rPr lang="en-US" sz="1600" dirty="0" err="1"/>
              <a:t>Musella</a:t>
            </a:r>
            <a:r>
              <a:rPr lang="en-US" sz="1600" dirty="0"/>
              <a:t> et al, 2022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en-US" sz="1600" dirty="0">
                <a:solidFill>
                  <a:prstClr val="black"/>
                </a:solidFill>
              </a:rPr>
              <a:t>Nutrition, Physical Activity, and Prescription of Supplement in pre and post bariatric surgery patients: a </a:t>
            </a:r>
            <a:r>
              <a:rPr lang="en-US" sz="1600" dirty="0" err="1">
                <a:solidFill>
                  <a:prstClr val="black"/>
                </a:solidFill>
              </a:rPr>
              <a:t>Pratical</a:t>
            </a:r>
            <a:r>
              <a:rPr lang="en-US" sz="1600" dirty="0">
                <a:solidFill>
                  <a:prstClr val="black"/>
                </a:solidFill>
              </a:rPr>
              <a:t> Guideline. </a:t>
            </a:r>
            <a:r>
              <a:rPr lang="en-US" sz="1600" dirty="0" err="1">
                <a:solidFill>
                  <a:prstClr val="black"/>
                </a:solidFill>
              </a:rPr>
              <a:t>Mastaneh</a:t>
            </a:r>
            <a:r>
              <a:rPr lang="en-US" sz="1600" dirty="0">
                <a:solidFill>
                  <a:prstClr val="black"/>
                </a:solidFill>
              </a:rPr>
              <a:t> RT et al. Obesity Surgery 2019; 29: 3385-3400. 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en-US" sz="1600" dirty="0"/>
              <a:t>Iron Deficiency in Obesity and after Bariatric Surgery, </a:t>
            </a:r>
            <a:r>
              <a:rPr lang="it-IT" sz="1600" dirty="0" err="1"/>
              <a:t>Bjørklund</a:t>
            </a:r>
            <a:r>
              <a:rPr lang="it-IT" sz="1600" dirty="0"/>
              <a:t> et al, 2021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en-US" sz="1600" dirty="0">
                <a:solidFill>
                  <a:prstClr val="black"/>
                </a:solidFill>
              </a:rPr>
              <a:t>Carey DG, </a:t>
            </a:r>
            <a:r>
              <a:rPr lang="en-US" sz="1600" dirty="0" err="1">
                <a:solidFill>
                  <a:prstClr val="black"/>
                </a:solidFill>
              </a:rPr>
              <a:t>Pliego</a:t>
            </a:r>
            <a:r>
              <a:rPr lang="en-US" sz="1600" dirty="0">
                <a:solidFill>
                  <a:prstClr val="black"/>
                </a:solidFill>
              </a:rPr>
              <a:t> GJ, Raymond RL, </a:t>
            </a:r>
            <a:r>
              <a:rPr lang="en-US" sz="1600" dirty="0" err="1">
                <a:solidFill>
                  <a:prstClr val="black"/>
                </a:solidFill>
              </a:rPr>
              <a:t>Skau</a:t>
            </a:r>
            <a:r>
              <a:rPr lang="en-US" sz="1600" dirty="0">
                <a:solidFill>
                  <a:prstClr val="black"/>
                </a:solidFill>
              </a:rPr>
              <a:t> KB. Body composition and metabolic changes following bariatric surgery: effects on fat mass, lean mass and basal metabolic rate. </a:t>
            </a:r>
            <a:r>
              <a:rPr lang="en-US" sz="1600" dirty="0" err="1">
                <a:solidFill>
                  <a:prstClr val="black"/>
                </a:solidFill>
              </a:rPr>
              <a:t>Obes</a:t>
            </a:r>
            <a:r>
              <a:rPr lang="en-US" sz="1600" dirty="0">
                <a:solidFill>
                  <a:prstClr val="black"/>
                </a:solidFill>
              </a:rPr>
              <a:t> Surg. 2006 Apr;16(4):469-77. </a:t>
            </a:r>
            <a:r>
              <a:rPr lang="en-US" sz="1600" dirty="0" err="1">
                <a:solidFill>
                  <a:prstClr val="black"/>
                </a:solidFill>
              </a:rPr>
              <a:t>doi</a:t>
            </a:r>
            <a:r>
              <a:rPr lang="en-US" sz="1600" dirty="0">
                <a:solidFill>
                  <a:prstClr val="black"/>
                </a:solidFill>
              </a:rPr>
              <a:t>: 10.1381/096089206776327378. PMID: 16608613.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en-US" sz="1600" dirty="0">
                <a:solidFill>
                  <a:prstClr val="black"/>
                </a:solidFill>
              </a:rPr>
              <a:t>Ito MK, Gonçalves VSS, Faria SLCM, </a:t>
            </a:r>
            <a:r>
              <a:rPr lang="en-US" sz="1600" dirty="0" err="1">
                <a:solidFill>
                  <a:prstClr val="black"/>
                </a:solidFill>
              </a:rPr>
              <a:t>Moizé</a:t>
            </a:r>
            <a:r>
              <a:rPr lang="en-US" sz="1600" dirty="0">
                <a:solidFill>
                  <a:prstClr val="black"/>
                </a:solidFill>
              </a:rPr>
              <a:t> V, </a:t>
            </a:r>
            <a:r>
              <a:rPr lang="en-US" sz="1600" dirty="0" err="1">
                <a:solidFill>
                  <a:prstClr val="black"/>
                </a:solidFill>
              </a:rPr>
              <a:t>Porporatti</a:t>
            </a:r>
            <a:r>
              <a:rPr lang="en-US" sz="1600" dirty="0">
                <a:solidFill>
                  <a:prstClr val="black"/>
                </a:solidFill>
              </a:rPr>
              <a:t> AL, Guerra ENS, De Luca Canto G, de Carvalho KMB. Effect of Protein Intake on the Protein Status and Lean Mass of Post-Bariatric Surgery Patients: a Systematic Review. </a:t>
            </a:r>
            <a:r>
              <a:rPr lang="en-US" sz="1600" dirty="0" err="1">
                <a:solidFill>
                  <a:prstClr val="black"/>
                </a:solidFill>
              </a:rPr>
              <a:t>Obes</a:t>
            </a:r>
            <a:r>
              <a:rPr lang="en-US" sz="1600" dirty="0">
                <a:solidFill>
                  <a:prstClr val="black"/>
                </a:solidFill>
              </a:rPr>
              <a:t> Surg. 2017 Feb;27(2):502-512. </a:t>
            </a:r>
            <a:r>
              <a:rPr lang="en-US" sz="1600" dirty="0" err="1">
                <a:solidFill>
                  <a:prstClr val="black"/>
                </a:solidFill>
              </a:rPr>
              <a:t>doi</a:t>
            </a:r>
            <a:r>
              <a:rPr lang="en-US" sz="1600" dirty="0">
                <a:solidFill>
                  <a:prstClr val="black"/>
                </a:solidFill>
              </a:rPr>
              <a:t>: 10.1007/s11695-016-2453-0. PMID: 27844254.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en-US" sz="1600" dirty="0">
                <a:solidFill>
                  <a:prstClr val="black"/>
                </a:solidFill>
              </a:rPr>
              <a:t>Zhou N, </a:t>
            </a:r>
            <a:r>
              <a:rPr lang="en-US" sz="1600" dirty="0" err="1">
                <a:solidFill>
                  <a:prstClr val="black"/>
                </a:solidFill>
              </a:rPr>
              <a:t>Scoubeau</a:t>
            </a:r>
            <a:r>
              <a:rPr lang="en-US" sz="1600" dirty="0">
                <a:solidFill>
                  <a:prstClr val="black"/>
                </a:solidFill>
              </a:rPr>
              <a:t> C, </a:t>
            </a:r>
            <a:r>
              <a:rPr lang="en-US" sz="1600" dirty="0" err="1">
                <a:solidFill>
                  <a:prstClr val="black"/>
                </a:solidFill>
              </a:rPr>
              <a:t>Forton</a:t>
            </a:r>
            <a:r>
              <a:rPr lang="en-US" sz="1600" dirty="0">
                <a:solidFill>
                  <a:prstClr val="black"/>
                </a:solidFill>
              </a:rPr>
              <a:t> K, </a:t>
            </a:r>
            <a:r>
              <a:rPr lang="en-US" sz="1600" dirty="0" err="1">
                <a:solidFill>
                  <a:prstClr val="black"/>
                </a:solidFill>
              </a:rPr>
              <a:t>Loi</a:t>
            </a:r>
            <a:r>
              <a:rPr lang="en-US" sz="1600" dirty="0">
                <a:solidFill>
                  <a:prstClr val="black"/>
                </a:solidFill>
              </a:rPr>
              <a:t> P, </a:t>
            </a:r>
            <a:r>
              <a:rPr lang="en-US" sz="1600" dirty="0" err="1">
                <a:solidFill>
                  <a:prstClr val="black"/>
                </a:solidFill>
              </a:rPr>
              <a:t>Closset</a:t>
            </a:r>
            <a:r>
              <a:rPr lang="en-US" sz="1600" dirty="0">
                <a:solidFill>
                  <a:prstClr val="black"/>
                </a:solidFill>
              </a:rPr>
              <a:t> J, </a:t>
            </a:r>
            <a:r>
              <a:rPr lang="en-US" sz="1600" dirty="0" err="1">
                <a:solidFill>
                  <a:prstClr val="black"/>
                </a:solidFill>
              </a:rPr>
              <a:t>Deboeck</a:t>
            </a:r>
            <a:r>
              <a:rPr lang="en-US" sz="1600" dirty="0">
                <a:solidFill>
                  <a:prstClr val="black"/>
                </a:solidFill>
              </a:rPr>
              <a:t> G, Moraine JJ, </a:t>
            </a:r>
            <a:r>
              <a:rPr lang="en-US" sz="1600" dirty="0" err="1">
                <a:solidFill>
                  <a:prstClr val="black"/>
                </a:solidFill>
              </a:rPr>
              <a:t>Klass</a:t>
            </a:r>
            <a:r>
              <a:rPr lang="en-US" sz="1600" dirty="0">
                <a:solidFill>
                  <a:prstClr val="black"/>
                </a:solidFill>
              </a:rPr>
              <a:t> M, </a:t>
            </a:r>
            <a:r>
              <a:rPr lang="en-US" sz="1600" dirty="0" err="1">
                <a:solidFill>
                  <a:prstClr val="black"/>
                </a:solidFill>
              </a:rPr>
              <a:t>Faoro</a:t>
            </a:r>
            <a:r>
              <a:rPr lang="en-US" sz="1600" dirty="0">
                <a:solidFill>
                  <a:prstClr val="black"/>
                </a:solidFill>
              </a:rPr>
              <a:t> V. Lean Mass Loss and Altered Muscular Aerobic Capacity after Bariatric Surgery. </a:t>
            </a:r>
            <a:r>
              <a:rPr lang="en-US" sz="1600" dirty="0" err="1">
                <a:solidFill>
                  <a:prstClr val="black"/>
                </a:solidFill>
              </a:rPr>
              <a:t>Obes</a:t>
            </a:r>
            <a:r>
              <a:rPr lang="en-US" sz="1600" dirty="0">
                <a:solidFill>
                  <a:prstClr val="black"/>
                </a:solidFill>
              </a:rPr>
              <a:t> Facts. 2022;15(2):248-256. </a:t>
            </a:r>
            <a:r>
              <a:rPr lang="en-US" sz="1600" dirty="0" err="1">
                <a:solidFill>
                  <a:prstClr val="black"/>
                </a:solidFill>
              </a:rPr>
              <a:t>doi</a:t>
            </a:r>
            <a:r>
              <a:rPr lang="en-US" sz="1600" dirty="0">
                <a:solidFill>
                  <a:prstClr val="black"/>
                </a:solidFill>
              </a:rPr>
              <a:t>: 10.1159/000521242. </a:t>
            </a:r>
            <a:r>
              <a:rPr lang="en-US" sz="1600" dirty="0" err="1">
                <a:solidFill>
                  <a:prstClr val="black"/>
                </a:solidFill>
              </a:rPr>
              <a:t>Epub</a:t>
            </a:r>
            <a:r>
              <a:rPr lang="en-US" sz="1600" dirty="0">
                <a:solidFill>
                  <a:prstClr val="black"/>
                </a:solidFill>
              </a:rPr>
              <a:t> 2022 Jan 27. PMID: 35086094; PMCID: PMC9021623.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en-US" sz="1600" dirty="0" err="1">
                <a:solidFill>
                  <a:prstClr val="black"/>
                </a:solidFill>
              </a:rPr>
              <a:t>Busetto</a:t>
            </a:r>
            <a:r>
              <a:rPr lang="en-US" sz="1600" dirty="0">
                <a:solidFill>
                  <a:prstClr val="black"/>
                </a:solidFill>
              </a:rPr>
              <a:t> L et al; </a:t>
            </a:r>
            <a:r>
              <a:rPr lang="en-US" sz="1600" dirty="0" err="1">
                <a:solidFill>
                  <a:prstClr val="black"/>
                </a:solidFill>
              </a:rPr>
              <a:t>Pratical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recomendations</a:t>
            </a:r>
            <a:r>
              <a:rPr lang="en-US" sz="1600" dirty="0">
                <a:solidFill>
                  <a:prstClr val="black"/>
                </a:solidFill>
              </a:rPr>
              <a:t> of the obesity  </a:t>
            </a:r>
            <a:r>
              <a:rPr lang="en-US" sz="1600" dirty="0" err="1">
                <a:solidFill>
                  <a:prstClr val="black"/>
                </a:solidFill>
              </a:rPr>
              <a:t>managment</a:t>
            </a:r>
            <a:r>
              <a:rPr lang="en-US" sz="1600" dirty="0">
                <a:solidFill>
                  <a:prstClr val="black"/>
                </a:solidFill>
              </a:rPr>
              <a:t> task force of the European Association for the Study of Obesity for the post bariatric surgery medical </a:t>
            </a:r>
            <a:r>
              <a:rPr lang="en-US" sz="1600" dirty="0" err="1">
                <a:solidFill>
                  <a:prstClr val="black"/>
                </a:solidFill>
              </a:rPr>
              <a:t>managment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  <a:r>
              <a:rPr lang="en-US" sz="1600" dirty="0" err="1">
                <a:solidFill>
                  <a:prstClr val="black"/>
                </a:solidFill>
              </a:rPr>
              <a:t>Obes</a:t>
            </a:r>
            <a:r>
              <a:rPr lang="en-US" sz="1600" dirty="0">
                <a:solidFill>
                  <a:prstClr val="black"/>
                </a:solidFill>
              </a:rPr>
              <a:t> Facts. 2017; 6:597-632 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r>
              <a:rPr lang="en-US" sz="1600" dirty="0" err="1">
                <a:solidFill>
                  <a:prstClr val="black"/>
                </a:solidFill>
              </a:rPr>
              <a:t>Moizé</a:t>
            </a:r>
            <a:r>
              <a:rPr lang="en-US" sz="1600" dirty="0">
                <a:solidFill>
                  <a:prstClr val="black"/>
                </a:solidFill>
              </a:rPr>
              <a:t> VL, Pi-</a:t>
            </a:r>
            <a:r>
              <a:rPr lang="en-US" sz="1600" dirty="0" err="1">
                <a:solidFill>
                  <a:prstClr val="black"/>
                </a:solidFill>
              </a:rPr>
              <a:t>Sunyer</a:t>
            </a:r>
            <a:r>
              <a:rPr lang="en-US" sz="1600" dirty="0">
                <a:solidFill>
                  <a:prstClr val="black"/>
                </a:solidFill>
              </a:rPr>
              <a:t> X, </a:t>
            </a:r>
            <a:r>
              <a:rPr lang="en-US" sz="1600" dirty="0" err="1">
                <a:solidFill>
                  <a:prstClr val="black"/>
                </a:solidFill>
              </a:rPr>
              <a:t>Mochari</a:t>
            </a:r>
            <a:r>
              <a:rPr lang="en-US" sz="1600" dirty="0">
                <a:solidFill>
                  <a:prstClr val="black"/>
                </a:solidFill>
              </a:rPr>
              <a:t> H, Vidal J: Nutritional pyramid for post-gastric bypass patients. </a:t>
            </a:r>
            <a:r>
              <a:rPr lang="en-US" sz="1600" dirty="0" err="1">
                <a:solidFill>
                  <a:prstClr val="black"/>
                </a:solidFill>
              </a:rPr>
              <a:t>Obes</a:t>
            </a:r>
            <a:r>
              <a:rPr lang="en-US" sz="1600" dirty="0">
                <a:solidFill>
                  <a:prstClr val="black"/>
                </a:solidFill>
              </a:rPr>
              <a:t> Surg 2010;2:1133-1141.</a:t>
            </a:r>
          </a:p>
          <a:p>
            <a:pPr marL="457200" indent="-457200">
              <a:lnSpc>
                <a:spcPct val="120000"/>
              </a:lnSpc>
              <a:spcBef>
                <a:spcPts val="200"/>
              </a:spcBef>
              <a:buFont typeface="+mj-lt"/>
              <a:buAutoNum type="arabicParenR"/>
            </a:pPr>
            <a:endParaRPr lang="en-US" sz="1600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arenR"/>
            </a:pPr>
            <a:endParaRPr lang="it-IT" sz="105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it-IT" sz="105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it-IT" sz="105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it-IT" dirty="0"/>
          </a:p>
          <a:p>
            <a:pPr marL="457200" indent="-457200">
              <a:buFont typeface="+mj-lt"/>
              <a:buAutoNum type="arabicParenR"/>
            </a:pPr>
            <a:endParaRPr lang="en-US" dirty="0">
              <a:solidFill>
                <a:srgbClr val="2E3743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FA9D4F4-99F7-48BE-8099-4799FF2B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187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422276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FF4EC5-CD0E-FDFA-B9AA-CEC8838C2423}"/>
              </a:ext>
            </a:extLst>
          </p:cNvPr>
          <p:cNvSpPr txBox="1"/>
          <p:nvPr/>
        </p:nvSpPr>
        <p:spPr>
          <a:xfrm>
            <a:off x="2013132" y="3044279"/>
            <a:ext cx="81657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  <a:latin typeface="Calibri" panose="020F0502020204030204"/>
              </a:rPr>
              <a:t>INTEGRAZIONE POSTOPERATORIA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9A4E306-CFE2-1A26-21E2-4FEFDBA24286}"/>
              </a:ext>
            </a:extLst>
          </p:cNvPr>
          <p:cNvSpPr/>
          <p:nvPr/>
        </p:nvSpPr>
        <p:spPr>
          <a:xfrm>
            <a:off x="0" y="5355770"/>
            <a:ext cx="12177487" cy="1494972"/>
          </a:xfrm>
          <a:prstGeom prst="rect">
            <a:avLst/>
          </a:prstGeom>
          <a:solidFill>
            <a:srgbClr val="1D6295"/>
          </a:solidFill>
          <a:ln>
            <a:solidFill>
              <a:srgbClr val="1D62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2583A0-54FB-E167-6FA8-043B4D1A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3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B4DC02D-6376-7C41-2F45-9B29CB3D00C3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</p:spTree>
    <p:extLst>
      <p:ext uri="{BB962C8B-B14F-4D97-AF65-F5344CB8AC3E}">
        <p14:creationId xmlns:p14="http://schemas.microsoft.com/office/powerpoint/2010/main" val="1761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00265-D0B5-0D37-4D86-1E324B47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02767"/>
            <a:ext cx="7278137" cy="2132708"/>
          </a:xfrm>
        </p:spPr>
        <p:txBody>
          <a:bodyPr>
            <a:normAutofit fontScale="92500" lnSpcReduction="10000"/>
          </a:bodyPr>
          <a:lstStyle/>
          <a:p>
            <a:pPr marL="357188" indent="-357188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Evitare un’eccessiva perdita della massa magra durante il primo periodo di rapido dimagrimento</a:t>
            </a:r>
            <a:r>
              <a:rPr lang="it-IT" sz="900" dirty="0">
                <a:solidFill>
                  <a:schemeClr val="tx1"/>
                </a:solidFill>
              </a:rPr>
              <a:t>1</a:t>
            </a:r>
            <a:endParaRPr lang="it-IT" dirty="0">
              <a:solidFill>
                <a:schemeClr val="tx1"/>
              </a:solidFill>
            </a:endParaRPr>
          </a:p>
          <a:p>
            <a:pPr marL="357188" indent="-357188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Evitare le principali complicanze che si verificano nell’immediato post operatorio (carenze nutrizionali, dumping syndrome, reflusso gastroesofageo)</a:t>
            </a:r>
          </a:p>
          <a:p>
            <a:pPr marL="357188" indent="-357188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Mantenere una dieta ipocalorica per permettere al paziente di perdere peso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8E583D-2EA9-ABDC-11DE-F8DF0986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4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BEEF559-D578-31A9-717A-2D61763E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5400" b="1" dirty="0">
                <a:solidFill>
                  <a:srgbClr val="4A66AC"/>
                </a:solidFill>
                <a:latin typeface="Calibri" panose="020F0502020204030204"/>
              </a:rPr>
              <a:t>Obiettivi dell’intervento nutrizionale nel post-operatorio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8075C5-A93B-4039-F450-F28259D5665D}"/>
              </a:ext>
            </a:extLst>
          </p:cNvPr>
          <p:cNvSpPr txBox="1"/>
          <p:nvPr/>
        </p:nvSpPr>
        <p:spPr>
          <a:xfrm>
            <a:off x="1635531" y="5110751"/>
            <a:ext cx="3671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dirty="0"/>
              <a:t>Rialimentazione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dirty="0"/>
              <a:t>Dieta di mantenimento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dirty="0"/>
              <a:t>Educazione alimentare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44F850A-E5A2-CBCA-C222-A901149FEDED}"/>
              </a:ext>
            </a:extLst>
          </p:cNvPr>
          <p:cNvSpPr txBox="1"/>
          <p:nvPr/>
        </p:nvSpPr>
        <p:spPr>
          <a:xfrm>
            <a:off x="6885223" y="5110751"/>
            <a:ext cx="3671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dirty="0"/>
              <a:t>Corretta integrazione di macro e micronutrienti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8B98ED4E-BFD2-7E9F-B5EF-BB1E49C4ADF3}"/>
              </a:ext>
            </a:extLst>
          </p:cNvPr>
          <p:cNvSpPr/>
          <p:nvPr/>
        </p:nvSpPr>
        <p:spPr>
          <a:xfrm rot="2130251">
            <a:off x="4177505" y="4148819"/>
            <a:ext cx="395785" cy="1014837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5CCF905E-46A8-9487-C4BF-315DD71990AE}"/>
              </a:ext>
            </a:extLst>
          </p:cNvPr>
          <p:cNvSpPr/>
          <p:nvPr/>
        </p:nvSpPr>
        <p:spPr>
          <a:xfrm rot="19469749" flipH="1">
            <a:off x="7143119" y="4148820"/>
            <a:ext cx="395785" cy="1014837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74C54F-A2A4-1C57-B35C-50C310F9F73A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  <p:pic>
        <p:nvPicPr>
          <p:cNvPr id="3074" name="Picture 2" descr="CHIRURGIA BARIATRICA: LA GESTIONE DEL DECORSO POST-OPERATORIO - Chirobesi">
            <a:extLst>
              <a:ext uri="{FF2B5EF4-FFF2-40B4-BE49-F238E27FC236}">
                <a16:creationId xmlns:a16="http://schemas.microsoft.com/office/drawing/2014/main" id="{CC165A26-64CA-8A5A-A202-97D7D61E7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417" y="2202767"/>
            <a:ext cx="2837066" cy="1891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19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342C11-13B5-44FA-A86F-861FCC731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766983"/>
            <a:ext cx="6522720" cy="2658176"/>
          </a:xfrm>
        </p:spPr>
        <p:txBody>
          <a:bodyPr>
            <a:normAutofit/>
          </a:bodyPr>
          <a:lstStyle/>
          <a:p>
            <a:pPr marL="357188" indent="-357188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tx1"/>
                </a:solidFill>
              </a:rPr>
              <a:t>Valutazione nutrizionale preoperatoria</a:t>
            </a:r>
            <a:r>
              <a:rPr lang="it-IT" dirty="0">
                <a:solidFill>
                  <a:schemeClr val="tx1"/>
                </a:solidFill>
              </a:rPr>
              <a:t>: misurazioni antropometriche, intake alimentare, valutazione dei parametri nutrizionali, terapia farmacologica e integrazione alimentare</a:t>
            </a:r>
            <a:r>
              <a:rPr lang="it-IT" sz="1000" dirty="0">
                <a:solidFill>
                  <a:schemeClr val="tx1"/>
                </a:solidFill>
              </a:rPr>
              <a:t>2</a:t>
            </a:r>
            <a:endParaRPr lang="it-IT" dirty="0">
              <a:solidFill>
                <a:schemeClr val="tx1"/>
              </a:solidFill>
            </a:endParaRPr>
          </a:p>
          <a:p>
            <a:pPr marL="357188" indent="-357188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tx1"/>
                </a:solidFill>
              </a:rPr>
              <a:t>Counselling nutrizionale post-operatorio</a:t>
            </a:r>
          </a:p>
          <a:p>
            <a:pPr marL="357188" indent="-357188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tx1"/>
                </a:solidFill>
              </a:rPr>
              <a:t>Follow-up</a:t>
            </a:r>
            <a:r>
              <a:rPr lang="it-IT" dirty="0">
                <a:solidFill>
                  <a:schemeClr val="tx1"/>
                </a:solidFill>
              </a:rPr>
              <a:t>: sia a breve che a lungo termine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3F43AD-D2EF-40E5-B8DD-F2D87A89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5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76A329-4A45-45BF-850D-0610FDF7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517" y="286603"/>
            <a:ext cx="10716614" cy="1450757"/>
          </a:xfrm>
        </p:spPr>
        <p:txBody>
          <a:bodyPr>
            <a:noAutofit/>
          </a:bodyPr>
          <a:lstStyle/>
          <a:p>
            <a:r>
              <a:rPr lang="it-IT" sz="5400" b="1" dirty="0">
                <a:solidFill>
                  <a:srgbClr val="4A66AC"/>
                </a:solidFill>
                <a:latin typeface="Calibri" panose="020F0502020204030204"/>
              </a:rPr>
              <a:t>Prevenzione delle carenze nutrizionali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3F46274-A921-50A3-B97D-7F206D3338B9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  <p:pic>
        <p:nvPicPr>
          <p:cNvPr id="3074" name="Picture 2" descr="Diario alimentare: come scriverlo e perché tenerlo">
            <a:extLst>
              <a:ext uri="{FF2B5EF4-FFF2-40B4-BE49-F238E27FC236}">
                <a16:creationId xmlns:a16="http://schemas.microsoft.com/office/drawing/2014/main" id="{3983C748-9A4F-867F-AF15-25E181F28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720" y="2387627"/>
            <a:ext cx="3669000" cy="3098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84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93F55-5F5F-4C12-9000-D8E4C60A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rgbClr val="4A66AC"/>
                </a:solidFill>
                <a:latin typeface="Calibri" panose="020F0502020204030204"/>
              </a:rPr>
              <a:t>Items da valutare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30062C-4652-4164-9698-72CC37750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55112"/>
            <a:ext cx="6975909" cy="2760389"/>
          </a:xfrm>
        </p:spPr>
        <p:txBody>
          <a:bodyPr>
            <a:normAutofit lnSpcReduction="10000"/>
          </a:bodyPr>
          <a:lstStyle/>
          <a:p>
            <a:pPr marL="357188" indent="-357188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b="1" dirty="0" err="1">
                <a:solidFill>
                  <a:schemeClr val="tx1"/>
                </a:solidFill>
              </a:rPr>
              <a:t>Intake</a:t>
            </a:r>
            <a:r>
              <a:rPr lang="it-IT" b="1" dirty="0">
                <a:solidFill>
                  <a:schemeClr val="tx1"/>
                </a:solidFill>
              </a:rPr>
              <a:t> alimentare</a:t>
            </a:r>
            <a:r>
              <a:rPr lang="it-IT" dirty="0">
                <a:solidFill>
                  <a:schemeClr val="tx1"/>
                </a:solidFill>
              </a:rPr>
              <a:t>: sia dal punto di vista quantitativo (porzioni e n° di pasti) che qualitativo (apporto di macro e micronutrienti)</a:t>
            </a:r>
            <a:endParaRPr lang="it-IT" b="1" dirty="0">
              <a:solidFill>
                <a:schemeClr val="tx1"/>
              </a:solidFill>
            </a:endParaRPr>
          </a:p>
          <a:p>
            <a:pPr marL="357188" indent="-357188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tx1"/>
                </a:solidFill>
              </a:rPr>
              <a:t>Assorbimento dei nutrienti</a:t>
            </a:r>
            <a:r>
              <a:rPr lang="it-IT" dirty="0">
                <a:solidFill>
                  <a:schemeClr val="tx1"/>
                </a:solidFill>
              </a:rPr>
              <a:t>: intervento restrittivo vs malassorbitivo/misto</a:t>
            </a:r>
            <a:endParaRPr lang="it-IT" b="1" dirty="0">
              <a:solidFill>
                <a:schemeClr val="tx1"/>
              </a:solidFill>
            </a:endParaRPr>
          </a:p>
          <a:p>
            <a:pPr marL="357188" indent="-357188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tx1"/>
                </a:solidFill>
              </a:rPr>
              <a:t>Adeguata supplementazione</a:t>
            </a:r>
            <a:r>
              <a:rPr lang="it-IT" dirty="0">
                <a:solidFill>
                  <a:schemeClr val="tx1"/>
                </a:solidFill>
              </a:rPr>
              <a:t>: tramite la valutazione degli esami ematochimici</a:t>
            </a:r>
          </a:p>
          <a:p>
            <a:pPr marL="357188" indent="-357188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tx1"/>
                </a:solidFill>
              </a:rPr>
              <a:t>Altri fattori: </a:t>
            </a:r>
            <a:r>
              <a:rPr lang="it-IT" dirty="0">
                <a:solidFill>
                  <a:schemeClr val="tx1"/>
                </a:solidFill>
              </a:rPr>
              <a:t>disponibilità al cambiamento, conoscenze generali di nutrizione, problemi comportamentali, culturali e psicosociali</a:t>
            </a:r>
            <a:r>
              <a:rPr lang="it-IT" sz="1000" dirty="0">
                <a:solidFill>
                  <a:schemeClr val="tx1"/>
                </a:solidFill>
              </a:rPr>
              <a:t>3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2E3326-07F9-405A-B2BE-2BC75962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6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34"/>
          <a:stretch/>
        </p:blipFill>
        <p:spPr>
          <a:xfrm flipH="1">
            <a:off x="7667888" y="1916267"/>
            <a:ext cx="3487792" cy="359030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45D03D-6F50-D9F8-7CBC-A9930588AF04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</p:spTree>
    <p:extLst>
      <p:ext uri="{BB962C8B-B14F-4D97-AF65-F5344CB8AC3E}">
        <p14:creationId xmlns:p14="http://schemas.microsoft.com/office/powerpoint/2010/main" val="409594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7F621C-AD5E-4B58-A8C1-9507AD4B2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45687"/>
            <a:ext cx="6532713" cy="2561375"/>
          </a:xfrm>
        </p:spPr>
        <p:txBody>
          <a:bodyPr>
            <a:normAutofit/>
          </a:bodyPr>
          <a:lstStyle/>
          <a:p>
            <a:pPr marL="360363" indent="-360363" algn="just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dirty="0">
                <a:solidFill>
                  <a:prstClr val="black"/>
                </a:solidFill>
              </a:rPr>
              <a:t>Relativamente comuni</a:t>
            </a:r>
          </a:p>
          <a:p>
            <a:pPr marL="360363" indent="-360363" algn="just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dirty="0">
                <a:solidFill>
                  <a:prstClr val="black"/>
                </a:solidFill>
              </a:rPr>
              <a:t>La frequenza e la severità dipendono dal tipo di procedura bariatrica</a:t>
            </a:r>
            <a:r>
              <a:rPr lang="it-IT" sz="1000" dirty="0">
                <a:solidFill>
                  <a:prstClr val="black"/>
                </a:solidFill>
              </a:rPr>
              <a:t>4</a:t>
            </a:r>
            <a:endParaRPr lang="it-IT" dirty="0">
              <a:solidFill>
                <a:prstClr val="black"/>
              </a:solidFill>
            </a:endParaRPr>
          </a:p>
          <a:p>
            <a:pPr marL="360363" indent="-360363" algn="just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95000"/>
              <a:buFont typeface="Wingdings" panose="05000000000000000000" pitchFamily="2" charset="2"/>
              <a:buChar char="Ø"/>
            </a:pPr>
            <a:r>
              <a:rPr lang="it-IT" dirty="0">
                <a:solidFill>
                  <a:prstClr val="black"/>
                </a:solidFill>
              </a:rPr>
              <a:t>Le carenze nutrizionali sono meno frequenti nelle procedure puramente restrittive perché non alterano la continuità intestinale e i normali processi digestivi, sono invece più comuni nelle procedure che provocano malassorbimento</a:t>
            </a:r>
            <a:r>
              <a:rPr lang="it-IT" sz="1000" dirty="0">
                <a:solidFill>
                  <a:prstClr val="black"/>
                </a:solidFill>
              </a:rPr>
              <a:t>5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4BFA68-662A-4693-B6AB-F00A6BE7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7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B0BF8C-155F-4E9A-8DE6-B94A9FE9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rgbClr val="4A66AC"/>
                </a:solidFill>
                <a:latin typeface="Calibri" panose="020F0502020204030204"/>
              </a:rPr>
              <a:t>Carenze di vitamine e minerali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309282-1CD6-1D2B-2142-3962BBBDE31F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  <p:pic>
        <p:nvPicPr>
          <p:cNvPr id="1026" name="Picture 2" descr="La chirurgia addominale">
            <a:extLst>
              <a:ext uri="{FF2B5EF4-FFF2-40B4-BE49-F238E27FC236}">
                <a16:creationId xmlns:a16="http://schemas.microsoft.com/office/drawing/2014/main" id="{CB25DAC9-2052-8C70-E301-002D7BE8F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15301" r="27366" b="8197"/>
          <a:stretch/>
        </p:blipFill>
        <p:spPr bwMode="auto">
          <a:xfrm>
            <a:off x="7766903" y="1845733"/>
            <a:ext cx="3327817" cy="434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04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056341E-BF2F-4E4C-9D71-32F0F088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8</a:t>
            </a:fld>
            <a:endParaRPr lang="it-IT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7F2D7970-2C9B-3B15-DB71-71786EA37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547925"/>
              </p:ext>
            </p:extLst>
          </p:nvPr>
        </p:nvGraphicFramePr>
        <p:xfrm>
          <a:off x="1154084" y="2323614"/>
          <a:ext cx="10001596" cy="325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7D7BF7AE-430D-41BB-A129-2ADBEA48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rgbClr val="4A66AC"/>
                </a:solidFill>
                <a:latin typeface="Calibri" panose="020F0502020204030204"/>
              </a:rPr>
              <a:t>Carenze di vitamine e minerali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8DF413-FC48-E586-2A74-4A27DA6E4C08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</p:spTree>
    <p:extLst>
      <p:ext uri="{BB962C8B-B14F-4D97-AF65-F5344CB8AC3E}">
        <p14:creationId xmlns:p14="http://schemas.microsoft.com/office/powerpoint/2010/main" val="237052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056341E-BF2F-4E4C-9D71-32F0F088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8012-F324-4E9C-9CE6-299485F37E3D}" type="slidenum">
              <a:rPr lang="it-IT" smtClean="0"/>
              <a:t>9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F25BD84-6439-D6E8-BD2E-C58F03E4A96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3" t="11918" r="26181" b="14652"/>
          <a:stretch/>
        </p:blipFill>
        <p:spPr bwMode="auto">
          <a:xfrm>
            <a:off x="7410733" y="1781740"/>
            <a:ext cx="3801749" cy="4485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D7BF7AE-430D-41BB-A129-2ADBEA48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rgbClr val="4A66AC"/>
                </a:solidFill>
                <a:latin typeface="Calibri" panose="020F0502020204030204"/>
              </a:rPr>
              <a:t>Carenze di vitamine e minerali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97DFF59-C546-C329-CD5D-9E64585EA48B}"/>
              </a:ext>
            </a:extLst>
          </p:cNvPr>
          <p:cNvSpPr txBox="1"/>
          <p:nvPr/>
        </p:nvSpPr>
        <p:spPr>
          <a:xfrm>
            <a:off x="1066220" y="3618543"/>
            <a:ext cx="6038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Gli interventi malassorbitivi e misti determinano un malassorbimento di micronutrienti che dipende dal tratto resecato</a:t>
            </a:r>
            <a:r>
              <a:rPr lang="it-IT" sz="1000" dirty="0"/>
              <a:t>1</a:t>
            </a:r>
            <a:endParaRPr lang="it-IT" sz="2000" dirty="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3F6C504-A9EF-5E41-F42E-16E9CF1BC7C9}"/>
              </a:ext>
            </a:extLst>
          </p:cNvPr>
          <p:cNvSpPr/>
          <p:nvPr/>
        </p:nvSpPr>
        <p:spPr>
          <a:xfrm>
            <a:off x="7683690" y="3151103"/>
            <a:ext cx="1351128" cy="139360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647090-52B7-7CA0-3AF6-DB9A78EE10A2}"/>
              </a:ext>
            </a:extLst>
          </p:cNvPr>
          <p:cNvSpPr txBox="1"/>
          <p:nvPr/>
        </p:nvSpPr>
        <p:spPr>
          <a:xfrm>
            <a:off x="979517" y="6515389"/>
            <a:ext cx="7050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solidFill>
                  <a:schemeClr val="bg1"/>
                </a:solidFill>
              </a:rPr>
              <a:t>Dott.ssa Irene Bianconi, Dietista</a:t>
            </a:r>
            <a:r>
              <a:rPr lang="it-IT" sz="1050" i="1" dirty="0">
                <a:solidFill>
                  <a:schemeClr val="bg1"/>
                </a:solidFill>
              </a:rPr>
              <a:t> </a:t>
            </a:r>
            <a:r>
              <a:rPr lang="it-IT" sz="1050" dirty="0">
                <a:solidFill>
                  <a:schemeClr val="bg1"/>
                </a:solidFill>
              </a:rPr>
              <a:t> - 05 aprile 2024</a:t>
            </a:r>
          </a:p>
        </p:txBody>
      </p:sp>
    </p:spTree>
    <p:extLst>
      <p:ext uri="{BB962C8B-B14F-4D97-AF65-F5344CB8AC3E}">
        <p14:creationId xmlns:p14="http://schemas.microsoft.com/office/powerpoint/2010/main" val="37988705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ersonalizzato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TM04033929[[fn=Ardesia]]</Template>
  <TotalTime>1064</TotalTime>
  <Words>2333</Words>
  <Application>Microsoft Office PowerPoint</Application>
  <PresentationFormat>Widescreen</PresentationFormat>
  <Paragraphs>339</Paragraphs>
  <Slides>26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Constantia</vt:lpstr>
      <vt:lpstr>Wingdings</vt:lpstr>
      <vt:lpstr>Retrospettivo</vt:lpstr>
      <vt:lpstr>INTEGRAZIONE POSTOPERATORIA, L’IMPORTANZA DI RIALIMENTARSI</vt:lpstr>
      <vt:lpstr>Indice </vt:lpstr>
      <vt:lpstr>Presentazione standard di PowerPoint</vt:lpstr>
      <vt:lpstr>Obiettivi dell’intervento nutrizionale nel post-operatorio</vt:lpstr>
      <vt:lpstr>Prevenzione delle carenze nutrizionali</vt:lpstr>
      <vt:lpstr>Items da valutare </vt:lpstr>
      <vt:lpstr>Carenze di vitamine e minerali</vt:lpstr>
      <vt:lpstr>Carenze di vitamine e minerali </vt:lpstr>
      <vt:lpstr>Carenze di vitamine e minerali </vt:lpstr>
      <vt:lpstr>Carenze di vitamine e minerali</vt:lpstr>
      <vt:lpstr>Carenze di vitamine e minerali</vt:lpstr>
      <vt:lpstr>Conseguenze delle carenze</vt:lpstr>
      <vt:lpstr>Carenza proteica</vt:lpstr>
      <vt:lpstr>Carenza proteica</vt:lpstr>
      <vt:lpstr>Il nostro protocollo – interventi restrittivi</vt:lpstr>
      <vt:lpstr>Il nostro protocollo – interventi malassorbitivi e misti</vt:lpstr>
      <vt:lpstr>Presentazione standard di PowerPoint</vt:lpstr>
      <vt:lpstr>Rialimentazione post-operatoria</vt:lpstr>
      <vt:lpstr>Presentazione standard di PowerPoint</vt:lpstr>
      <vt:lpstr>Dieta frullata</vt:lpstr>
      <vt:lpstr>Dieta morbida</vt:lpstr>
      <vt:lpstr>Dieta solida e consigli alimentari</vt:lpstr>
      <vt:lpstr>Dieta solida e consigli alimentari</vt:lpstr>
      <vt:lpstr>Dieta solida – giornata alimentare</vt:lpstr>
      <vt:lpstr>Bibliografia 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Integrazione postoperatoria, l’importanza di rialimentarsi</dc:title>
  <dc:creator>Irene Bianconi</dc:creator>
  <cp:lastModifiedBy>ALESSANDRA MISSO</cp:lastModifiedBy>
  <cp:revision>77</cp:revision>
  <dcterms:created xsi:type="dcterms:W3CDTF">2024-03-14T07:51:44Z</dcterms:created>
  <dcterms:modified xsi:type="dcterms:W3CDTF">2024-04-04T12:47:19Z</dcterms:modified>
</cp:coreProperties>
</file>